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71" r:id="rId3"/>
    <p:sldId id="268" r:id="rId4"/>
    <p:sldId id="269" r:id="rId5"/>
    <p:sldId id="270" r:id="rId6"/>
    <p:sldId id="266" r:id="rId7"/>
    <p:sldId id="272" r:id="rId8"/>
    <p:sldId id="273" r:id="rId9"/>
    <p:sldId id="274" r:id="rId10"/>
    <p:sldId id="276" r:id="rId11"/>
    <p:sldId id="277" r:id="rId12"/>
    <p:sldId id="275" r:id="rId13"/>
    <p:sldId id="279" r:id="rId14"/>
    <p:sldId id="280" r:id="rId15"/>
    <p:sldId id="278" r:id="rId16"/>
  </p:sldIdLst>
  <p:sldSz cx="9144000" cy="6858000" type="screen4x3"/>
  <p:notesSz cx="6858000" cy="91170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00"/>
    <a:srgbClr val="F66F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showGuides="1">
      <p:cViewPr>
        <p:scale>
          <a:sx n="75" d="100"/>
          <a:sy n="75" d="100"/>
        </p:scale>
        <p:origin x="-136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95D5C020-AA8F-4278-BFF0-BD4D65C43301}" type="datetimeFigureOut">
              <a:rPr lang="es-MX" smtClean="0"/>
              <a:pPr/>
              <a:t>18/02/2011</a:t>
            </a:fld>
            <a:endParaRPr lang="es-MX"/>
          </a:p>
        </p:txBody>
      </p:sp>
      <p:sp>
        <p:nvSpPr>
          <p:cNvPr id="4" name="3 Marcador de imagen de diapositiva"/>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a:defRPr sz="1200"/>
            </a:lvl1pPr>
          </a:lstStyle>
          <a:p>
            <a:fld id="{7D4E99D1-C4CC-4494-AA6F-8D31F67BBFC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7</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10</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11</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12</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13</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D4E99D1-C4CC-4494-AA6F-8D31F67BBFCF}" type="slidenum">
              <a:rPr lang="es-MX" smtClean="0"/>
              <a:pPr/>
              <a:t>14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1"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BC46D2-A130-446D-A2B8-5EE502512C66}" type="datetimeFigureOut">
              <a:rPr lang="es-ES" smtClean="0"/>
              <a:pPr/>
              <a:t>18/02/2011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2C26C-9C38-4E91-85B4-DCFCE9DF87E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C46D2-A130-446D-A2B8-5EE502512C66}" type="datetimeFigureOut">
              <a:rPr lang="es-ES" smtClean="0"/>
              <a:pPr/>
              <a:t>18/02/2011</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2C26C-9C38-4E91-85B4-DCFCE9DF87E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www.dazu.com.mx/escuelas-instituciones-educativas-educacion/sistemas-de-tutorias/tutorias-academicas-tutores-academicos-ipnanuies.html" TargetMode="External"/><Relationship Id="rId3" Type="http://schemas.openxmlformats.org/officeDocument/2006/relationships/image" Target="../media/image6.jpeg"/><Relationship Id="rId7" Type="http://schemas.openxmlformats.org/officeDocument/2006/relationships/hyperlink" Target="http://www.google.com/search?q=como+mejorar+mi+labor+de+tutor+acad%C3%A9mico&amp;rls=com.microsoft:es-mx:IE-SearchBox&amp;ie=UTF-8&amp;oe=UTF-8&amp;sourceid=ie7&amp;rlz=1I7RNWN_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uv.mx/gestion/proyectos/documents/JuanaSantesGomez.pdf"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cges.uady.mx/tutoria/sit2010/principal/ingreso.php" TargetMode="External"/><Relationship Id="rId5" Type="http://schemas.openxmlformats.org/officeDocument/2006/relationships/hyperlink" Target="http://www.uady.mx/"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35 Imagen" descr="template_internal.jpg"/>
          <p:cNvPicPr>
            <a:picLocks noChangeAspect="1"/>
          </p:cNvPicPr>
          <p:nvPr/>
        </p:nvPicPr>
        <p:blipFill>
          <a:blip r:embed="rId2"/>
          <a:stretch>
            <a:fillRect/>
          </a:stretch>
        </p:blipFill>
        <p:spPr>
          <a:xfrm>
            <a:off x="0" y="0"/>
            <a:ext cx="9144000" cy="7143728"/>
          </a:xfrm>
          <a:prstGeom prst="rect">
            <a:avLst/>
          </a:prstGeom>
        </p:spPr>
      </p:pic>
      <p:pic>
        <p:nvPicPr>
          <p:cNvPr id="37" name="36 Imagen" descr="3.jpg"/>
          <p:cNvPicPr>
            <a:picLocks noChangeAspect="1"/>
          </p:cNvPicPr>
          <p:nvPr/>
        </p:nvPicPr>
        <p:blipFill>
          <a:blip r:embed="rId3"/>
          <a:stretch>
            <a:fillRect/>
          </a:stretch>
        </p:blipFill>
        <p:spPr>
          <a:xfrm>
            <a:off x="0" y="1857364"/>
            <a:ext cx="5340946" cy="5281602"/>
          </a:xfrm>
          <a:prstGeom prst="rect">
            <a:avLst/>
          </a:prstGeom>
          <a:ln>
            <a:noFill/>
          </a:ln>
          <a:effectLst>
            <a:softEdge rad="112500"/>
          </a:effectLst>
        </p:spPr>
      </p:pic>
      <p:pic>
        <p:nvPicPr>
          <p:cNvPr id="32" name="31 Imagen" descr="1.png"/>
          <p:cNvPicPr>
            <a:picLocks noChangeAspect="1"/>
          </p:cNvPicPr>
          <p:nvPr/>
        </p:nvPicPr>
        <p:blipFill>
          <a:blip r:embed="rId4"/>
          <a:stretch>
            <a:fillRect/>
          </a:stretch>
        </p:blipFill>
        <p:spPr>
          <a:xfrm>
            <a:off x="428596" y="6637653"/>
            <a:ext cx="8191525" cy="260814"/>
          </a:xfrm>
          <a:prstGeom prst="rect">
            <a:avLst/>
          </a:prstGeom>
        </p:spPr>
      </p:pic>
      <p:pic>
        <p:nvPicPr>
          <p:cNvPr id="20" name="19 Imagen" descr="Captura.PNG"/>
          <p:cNvPicPr>
            <a:picLocks noChangeAspect="1"/>
          </p:cNvPicPr>
          <p:nvPr/>
        </p:nvPicPr>
        <p:blipFill>
          <a:blip r:embed="rId5"/>
          <a:stretch>
            <a:fillRect/>
          </a:stretch>
        </p:blipFill>
        <p:spPr>
          <a:xfrm>
            <a:off x="5715008" y="5094088"/>
            <a:ext cx="2935544" cy="1571612"/>
          </a:xfrm>
          <a:prstGeom prst="rect">
            <a:avLst/>
          </a:prstGeom>
        </p:spPr>
      </p:pic>
      <p:pic>
        <p:nvPicPr>
          <p:cNvPr id="1029" name="Picture 5" descr="http://www.depresion.uady.mx/Imagenes/logo_uady.gif"/>
          <p:cNvPicPr>
            <a:picLocks noChangeAspect="1" noChangeArrowheads="1"/>
          </p:cNvPicPr>
          <p:nvPr/>
        </p:nvPicPr>
        <p:blipFill>
          <a:blip r:embed="rId6"/>
          <a:srcRect/>
          <a:stretch>
            <a:fillRect/>
          </a:stretch>
        </p:blipFill>
        <p:spPr bwMode="auto">
          <a:xfrm>
            <a:off x="6000760" y="2500306"/>
            <a:ext cx="2214546" cy="2379868"/>
          </a:xfrm>
          <a:prstGeom prst="rect">
            <a:avLst/>
          </a:prstGeom>
          <a:ln>
            <a:noFill/>
          </a:ln>
          <a:effectLst>
            <a:softEdge rad="112500"/>
          </a:effectLst>
        </p:spPr>
      </p:pic>
      <p:sp>
        <p:nvSpPr>
          <p:cNvPr id="25" name="24 Rectángulo"/>
          <p:cNvSpPr/>
          <p:nvPr/>
        </p:nvSpPr>
        <p:spPr>
          <a:xfrm rot="20787778">
            <a:off x="1843802" y="3483184"/>
            <a:ext cx="1840825" cy="1323439"/>
          </a:xfrm>
          <a:prstGeom prst="rect">
            <a:avLst/>
          </a:prstGeom>
          <a:noFill/>
        </p:spPr>
        <p:txBody>
          <a:bodyPr wrap="none" lIns="91440" tIns="45720" rIns="91440" bIns="45720">
            <a:spAutoFit/>
          </a:bodyPr>
          <a:lstStyle/>
          <a:p>
            <a:pPr algn="ctr"/>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Tutoría</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41" name="40 Rectángulo"/>
          <p:cNvSpPr/>
          <p:nvPr/>
        </p:nvSpPr>
        <p:spPr>
          <a:xfrm>
            <a:off x="571472" y="642918"/>
            <a:ext cx="8215338"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dirty="0" smtClean="0">
                <a:ln w="1905"/>
                <a:solidFill>
                  <a:schemeClr val="tx2">
                    <a:lumMod val="75000"/>
                  </a:schemeClr>
                </a:solidFill>
                <a:effectLst>
                  <a:innerShdw blurRad="69850" dist="43180" dir="5400000">
                    <a:srgbClr val="000000">
                      <a:alpha val="65000"/>
                    </a:srgbClr>
                  </a:innerShdw>
                </a:effectLst>
              </a:rPr>
              <a:t>BOLETÍN ELECTRÓNICO </a:t>
            </a:r>
            <a:endParaRPr lang="es-ES" sz="6000" b="1" dirty="0">
              <a:ln w="1905"/>
              <a:solidFill>
                <a:schemeClr val="tx2">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11502"/>
            <a:ext cx="9144000" cy="6858000"/>
          </a:xfrm>
          <a:prstGeom prst="rect">
            <a:avLst/>
          </a:prstGeom>
        </p:spPr>
      </p:pic>
      <p:grpSp>
        <p:nvGrpSpPr>
          <p:cNvPr id="2" name="16 Grupo"/>
          <p:cNvGrpSpPr/>
          <p:nvPr/>
        </p:nvGrpSpPr>
        <p:grpSpPr>
          <a:xfrm>
            <a:off x="403138" y="6203604"/>
            <a:ext cx="8191525"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30" name="29 Rectángulo"/>
          <p:cNvSpPr/>
          <p:nvPr/>
        </p:nvSpPr>
        <p:spPr>
          <a:xfrm>
            <a:off x="164890" y="-214338"/>
            <a:ext cx="5572132" cy="1323439"/>
          </a:xfrm>
          <a:prstGeom prst="rect">
            <a:avLst/>
          </a:prstGeom>
          <a:noFill/>
        </p:spPr>
        <p:txBody>
          <a:bodyPr wrap="square" lIns="91440" tIns="45720" rIns="91440" bIns="45720">
            <a:spAutoFit/>
          </a:bodyPr>
          <a:lstStyle/>
          <a:p>
            <a:r>
              <a:rPr lang="es-ES" sz="8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Tutografía</a:t>
            </a:r>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0"/>
            <a:ext cx="8643998" cy="523220"/>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p:txBody>
      </p:sp>
      <p:pic>
        <p:nvPicPr>
          <p:cNvPr id="10" name="9 Imagen" descr="Foto0013.jpg"/>
          <p:cNvPicPr>
            <a:picLocks noChangeAspect="1"/>
          </p:cNvPicPr>
          <p:nvPr/>
        </p:nvPicPr>
        <p:blipFill>
          <a:blip r:embed="rId6" cstate="print"/>
          <a:stretch>
            <a:fillRect/>
          </a:stretch>
        </p:blipFill>
        <p:spPr>
          <a:xfrm>
            <a:off x="1071539" y="1000108"/>
            <a:ext cx="2928958" cy="2196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10 Imagen" descr="Foto0014.jpg"/>
          <p:cNvPicPr>
            <a:picLocks noChangeAspect="1"/>
          </p:cNvPicPr>
          <p:nvPr/>
        </p:nvPicPr>
        <p:blipFill>
          <a:blip r:embed="rId7" cstate="print"/>
          <a:stretch>
            <a:fillRect/>
          </a:stretch>
        </p:blipFill>
        <p:spPr>
          <a:xfrm rot="877285">
            <a:off x="5332975" y="379283"/>
            <a:ext cx="3324969" cy="24937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12 Imagen" descr="grupo jueves.jpg"/>
          <p:cNvPicPr>
            <a:picLocks noChangeAspect="1"/>
          </p:cNvPicPr>
          <p:nvPr/>
        </p:nvPicPr>
        <p:blipFill>
          <a:blip r:embed="rId8" cstate="print"/>
          <a:stretch>
            <a:fillRect/>
          </a:stretch>
        </p:blipFill>
        <p:spPr>
          <a:xfrm rot="509149">
            <a:off x="3455558" y="3522896"/>
            <a:ext cx="3398138" cy="2548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11502"/>
            <a:ext cx="9144000" cy="6858000"/>
          </a:xfrm>
          <a:prstGeom prst="rect">
            <a:avLst/>
          </a:prstGeom>
        </p:spPr>
      </p:pic>
      <p:grpSp>
        <p:nvGrpSpPr>
          <p:cNvPr id="2" name="16 Grupo"/>
          <p:cNvGrpSpPr/>
          <p:nvPr/>
        </p:nvGrpSpPr>
        <p:grpSpPr>
          <a:xfrm>
            <a:off x="403138" y="6203604"/>
            <a:ext cx="8191525"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8" name="7 CuadroTexto"/>
          <p:cNvSpPr txBox="1"/>
          <p:nvPr/>
        </p:nvSpPr>
        <p:spPr>
          <a:xfrm>
            <a:off x="214282" y="0"/>
            <a:ext cx="8643998" cy="523220"/>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p:txBody>
      </p:sp>
      <p:pic>
        <p:nvPicPr>
          <p:cNvPr id="14" name="13 Imagen" descr="P1010066.JPG"/>
          <p:cNvPicPr>
            <a:picLocks noChangeAspect="1"/>
          </p:cNvPicPr>
          <p:nvPr/>
        </p:nvPicPr>
        <p:blipFill>
          <a:blip r:embed="rId6" cstate="print"/>
          <a:stretch>
            <a:fillRect/>
          </a:stretch>
        </p:blipFill>
        <p:spPr>
          <a:xfrm>
            <a:off x="285721" y="357166"/>
            <a:ext cx="2857520" cy="2143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14 Imagen" descr="DSC09648.JPG"/>
          <p:cNvPicPr>
            <a:picLocks noChangeAspect="1"/>
          </p:cNvPicPr>
          <p:nvPr/>
        </p:nvPicPr>
        <p:blipFill>
          <a:blip r:embed="rId7" cstate="print"/>
          <a:stretch>
            <a:fillRect/>
          </a:stretch>
        </p:blipFill>
        <p:spPr>
          <a:xfrm rot="751696">
            <a:off x="4000496" y="357142"/>
            <a:ext cx="3071834" cy="2303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15 Imagen" descr="Foto0015.jpg"/>
          <p:cNvPicPr>
            <a:picLocks noChangeAspect="1"/>
          </p:cNvPicPr>
          <p:nvPr/>
        </p:nvPicPr>
        <p:blipFill>
          <a:blip r:embed="rId8" cstate="print"/>
          <a:stretch>
            <a:fillRect/>
          </a:stretch>
        </p:blipFill>
        <p:spPr>
          <a:xfrm>
            <a:off x="5786446" y="3357562"/>
            <a:ext cx="3009904" cy="22574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C:\Users\PULIDO\Documents\TRABAJO-UADY\Mesa de Difución\Entrega constancias Enero-Julio 2010\DSC00134.JPG"/>
          <p:cNvPicPr>
            <a:picLocks noChangeAspect="1" noChangeArrowheads="1"/>
          </p:cNvPicPr>
          <p:nvPr/>
        </p:nvPicPr>
        <p:blipFill>
          <a:blip r:embed="rId9" cstate="print"/>
          <a:srcRect/>
          <a:stretch>
            <a:fillRect/>
          </a:stretch>
        </p:blipFill>
        <p:spPr bwMode="auto">
          <a:xfrm rot="20836992">
            <a:off x="1084841" y="3255592"/>
            <a:ext cx="3238491" cy="24288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11502"/>
            <a:ext cx="9144000" cy="6858000"/>
          </a:xfrm>
          <a:prstGeom prst="rect">
            <a:avLst/>
          </a:prstGeom>
        </p:spPr>
      </p:pic>
      <p:grpSp>
        <p:nvGrpSpPr>
          <p:cNvPr id="2" name="16 Grupo"/>
          <p:cNvGrpSpPr/>
          <p:nvPr/>
        </p:nvGrpSpPr>
        <p:grpSpPr>
          <a:xfrm>
            <a:off x="0" y="6203604"/>
            <a:ext cx="9144000"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30" name="29 Rectángulo"/>
          <p:cNvSpPr/>
          <p:nvPr/>
        </p:nvSpPr>
        <p:spPr>
          <a:xfrm>
            <a:off x="164890" y="-214338"/>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Tema Libre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0"/>
            <a:ext cx="8643998" cy="7278916"/>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r>
              <a:rPr lang="es-MX" sz="1400" b="1" dirty="0" smtClean="0">
                <a:solidFill>
                  <a:schemeClr val="tx1">
                    <a:lumMod val="95000"/>
                    <a:lumOff val="5000"/>
                  </a:schemeClr>
                </a:solidFill>
                <a:latin typeface="Candara" pitchFamily="34" charset="0"/>
              </a:rPr>
              <a:t>    </a:t>
            </a:r>
            <a:r>
              <a:rPr lang="es-MX" sz="1600" b="1" cap="all" dirty="0" smtClean="0"/>
              <a:t>el tiempo </a:t>
            </a:r>
            <a:r>
              <a:rPr lang="es-MX" sz="1400" b="1" cap="all" dirty="0" smtClean="0"/>
              <a:t> </a:t>
            </a:r>
            <a:r>
              <a:rPr lang="es-MX" sz="1400" b="1" cap="all" dirty="0" smtClean="0">
                <a:solidFill>
                  <a:schemeClr val="tx1">
                    <a:lumMod val="95000"/>
                    <a:lumOff val="5000"/>
                  </a:schemeClr>
                </a:solidFill>
                <a:latin typeface="Candara" pitchFamily="34" charset="0"/>
              </a:rPr>
              <a:t/>
            </a:r>
            <a:br>
              <a:rPr lang="es-MX" sz="1400" b="1" cap="all" dirty="0" smtClean="0">
                <a:solidFill>
                  <a:schemeClr val="tx1">
                    <a:lumMod val="95000"/>
                    <a:lumOff val="5000"/>
                  </a:schemeClr>
                </a:solidFill>
                <a:latin typeface="Candara" pitchFamily="34" charset="0"/>
              </a:rPr>
            </a:br>
            <a:r>
              <a:rPr lang="es-MX" sz="1400" dirty="0" smtClean="0"/>
              <a:t> </a:t>
            </a:r>
            <a:r>
              <a:rPr lang="es-MX" sz="1400" dirty="0" err="1" smtClean="0"/>
              <a:t>Psic</a:t>
            </a:r>
            <a:r>
              <a:rPr lang="es-MX" sz="1400" dirty="0" smtClean="0"/>
              <a:t>. María Elena </a:t>
            </a:r>
            <a:r>
              <a:rPr lang="es-MX" sz="1400" dirty="0" err="1" smtClean="0"/>
              <a:t>Argáez</a:t>
            </a:r>
            <a:r>
              <a:rPr lang="es-MX" sz="1400" dirty="0" smtClean="0"/>
              <a:t> Castilla</a:t>
            </a:r>
          </a:p>
          <a:p>
            <a:pPr algn="r"/>
            <a:r>
              <a:rPr lang="es-MX" sz="1200" i="1" dirty="0" smtClean="0"/>
              <a:t>                      </a:t>
            </a:r>
            <a:r>
              <a:rPr lang="es-MX" sz="1200" dirty="0" smtClean="0"/>
              <a:t> </a:t>
            </a:r>
            <a:r>
              <a:rPr lang="es-MX" sz="1400" dirty="0" smtClean="0"/>
              <a:t>Sistema Institucional de Tutoría</a:t>
            </a:r>
          </a:p>
          <a:p>
            <a:pPr algn="just"/>
            <a:endParaRPr lang="es-MX" sz="1400" dirty="0" smtClean="0">
              <a:solidFill>
                <a:srgbClr val="002060"/>
              </a:solidFill>
              <a:latin typeface="Candara" pitchFamily="34" charset="0"/>
            </a:endParaRPr>
          </a:p>
          <a:p>
            <a:pPr algn="just"/>
            <a:r>
              <a:rPr lang="es-MX" sz="1400" dirty="0" smtClean="0">
                <a:solidFill>
                  <a:srgbClr val="002060"/>
                </a:solidFill>
                <a:latin typeface="Candara" pitchFamily="34" charset="0"/>
              </a:rPr>
              <a:t>Cuantas veces no se ha escuchado diciendo la muy usual frase “No tengo tiempo”, si se pusiera a  contar el número de ocasiones que la gente utiliza estas palabras, podría hacer conciencia de que el tiempo es un recurso imprescindible para la realización de todas las actividades, lo malo es que se esfuma cual humo sin darnos cuenta. Administrar y organizar el tiempo disponible para cada tarea o  actividad puede resultar todo un reto, más aún cuando no se puede discernir lo que es importante de lo que es necesario o lo que no lo es, todo se resume al saber priorizar las cosas, tomar decisiones y actuar.</a:t>
            </a:r>
          </a:p>
          <a:p>
            <a:pPr algn="just"/>
            <a:endParaRPr lang="es-MX" sz="1400" dirty="0" smtClean="0">
              <a:solidFill>
                <a:srgbClr val="002060"/>
              </a:solidFill>
              <a:latin typeface="Candara" pitchFamily="34" charset="0"/>
            </a:endParaRPr>
          </a:p>
          <a:p>
            <a:pPr algn="just"/>
            <a:r>
              <a:rPr lang="es-MX" sz="1400" dirty="0" smtClean="0">
                <a:solidFill>
                  <a:srgbClr val="002060"/>
                </a:solidFill>
                <a:latin typeface="Candara" pitchFamily="34" charset="0"/>
              </a:rPr>
              <a:t>Un pequeño ejercicio que puede ayudar es el escribir una lista de todo lo que hay que hacer a lo largo del día para posteriormente clasificar cada actividad o tarea  en orden de importancia. Puede usar números o letras, en donde se dé una asignación similar a la siguiente:</a:t>
            </a:r>
          </a:p>
          <a:p>
            <a:pPr lvl="0" algn="just"/>
            <a:r>
              <a:rPr lang="es-MX" sz="1400" dirty="0" smtClean="0">
                <a:solidFill>
                  <a:srgbClr val="002060"/>
                </a:solidFill>
                <a:latin typeface="Candara" pitchFamily="34" charset="0"/>
              </a:rPr>
              <a:t>1 se puede tomar para lo que es importante y urgente, </a:t>
            </a:r>
          </a:p>
          <a:p>
            <a:pPr lvl="0" algn="just"/>
            <a:r>
              <a:rPr lang="es-MX" sz="1400" dirty="0" smtClean="0">
                <a:solidFill>
                  <a:srgbClr val="002060"/>
                </a:solidFill>
                <a:latin typeface="Candara" pitchFamily="34" charset="0"/>
              </a:rPr>
              <a:t>2 para aquello que tiene importancia pero no es urgente y </a:t>
            </a:r>
          </a:p>
          <a:p>
            <a:pPr lvl="0" algn="just"/>
            <a:r>
              <a:rPr lang="es-MX" sz="1400" dirty="0" smtClean="0">
                <a:solidFill>
                  <a:srgbClr val="002060"/>
                </a:solidFill>
                <a:latin typeface="Candara" pitchFamily="34" charset="0"/>
              </a:rPr>
              <a:t>3 para las cosas que no son urgentes ni importantes.</a:t>
            </a:r>
          </a:p>
          <a:p>
            <a:pPr lvl="0" algn="just"/>
            <a:endParaRPr lang="es-MX" sz="1400" dirty="0" smtClean="0">
              <a:solidFill>
                <a:srgbClr val="002060"/>
              </a:solidFill>
              <a:latin typeface="Candara" pitchFamily="34" charset="0"/>
            </a:endParaRPr>
          </a:p>
          <a:p>
            <a:pPr algn="just"/>
            <a:r>
              <a:rPr lang="es-MX" sz="1400" dirty="0" smtClean="0">
                <a:solidFill>
                  <a:srgbClr val="002060"/>
                </a:solidFill>
                <a:latin typeface="Candara" pitchFamily="34" charset="0"/>
              </a:rPr>
              <a:t>Una pequeña variante es colocar aquello que es necesario. Igualmente, se recomienda utilizar una agenda, el recordatorio del celular, una libreta específica o algún pizarrón, así evitará dejar notas por todos lados y concentrará todos los pendientes en un solo lugar. El éxito de esta estrategia va a depender no solo de anotar los pendientes y actividades diarias sino también de revisar constantemente la lista. Además de tenerla en un espacio </a:t>
            </a:r>
            <a:r>
              <a:rPr lang="es-MX" sz="1400" dirty="0" err="1" smtClean="0">
                <a:solidFill>
                  <a:srgbClr val="002060"/>
                </a:solidFill>
                <a:latin typeface="Candara" pitchFamily="34" charset="0"/>
              </a:rPr>
              <a:t>visible.Al</a:t>
            </a:r>
            <a:r>
              <a:rPr lang="es-MX" sz="1400" dirty="0" smtClean="0">
                <a:solidFill>
                  <a:srgbClr val="002060"/>
                </a:solidFill>
                <a:latin typeface="Candara" pitchFamily="34" charset="0"/>
              </a:rPr>
              <a:t> principio puede resultar un poco tequioso emplear esta forma de anotar y priorizar, ya que probablemente no esté acostumbrado a enlistar las cosas por hacer pero si realmente lo practica, verá que se vuelve automático y un muy buen hábito.                      </a:t>
            </a:r>
          </a:p>
          <a:p>
            <a:pPr algn="just"/>
            <a:r>
              <a:rPr lang="es-MX" sz="1400" dirty="0" smtClean="0">
                <a:solidFill>
                  <a:srgbClr val="002060"/>
                </a:solidFill>
                <a:latin typeface="Candara" pitchFamily="34" charset="0"/>
              </a:rPr>
              <a:t>¡Sé un buen discípulo del tiempo y no luches contra él!</a:t>
            </a:r>
          </a:p>
          <a:p>
            <a:pPr algn="just"/>
            <a:endParaRPr lang="es-MX" sz="1400" dirty="0" smtClean="0">
              <a:solidFill>
                <a:srgbClr val="002060"/>
              </a:solidFill>
              <a:latin typeface="Candara" pitchFamily="34" charset="0"/>
            </a:endParaRP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
        <p:nvSpPr>
          <p:cNvPr id="9" name="8 CuadroTexto"/>
          <p:cNvSpPr txBox="1"/>
          <p:nvPr/>
        </p:nvSpPr>
        <p:spPr>
          <a:xfrm>
            <a:off x="209860" y="139340"/>
            <a:ext cx="5965105" cy="2477601"/>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endParaRPr lang="es-MX" sz="1600" b="1" cap="all" dirty="0" smtClean="0"/>
          </a:p>
          <a:p>
            <a:r>
              <a:rPr lang="es-MX" sz="1200" i="1" dirty="0" smtClean="0"/>
              <a:t>“Se dice que el tiempo es un gran maestro; lo malo es que va matando a sus discípulos”</a:t>
            </a:r>
            <a:endParaRPr lang="es-MX" sz="1400" dirty="0" smtClean="0">
              <a:solidFill>
                <a:srgbClr val="002060"/>
              </a:solidFill>
              <a:latin typeface="Candara" pitchFamily="34" charset="0"/>
            </a:endParaRPr>
          </a:p>
          <a:p>
            <a:r>
              <a:rPr lang="es-MX" sz="1200" dirty="0" smtClean="0"/>
              <a:t>Héctor </a:t>
            </a:r>
            <a:r>
              <a:rPr lang="es-MX" sz="1200" dirty="0" err="1" smtClean="0"/>
              <a:t>Berlioz</a:t>
            </a:r>
            <a:endParaRPr lang="es-MX" sz="1200" dirty="0" smtClean="0"/>
          </a:p>
          <a:p>
            <a:endParaRPr lang="es-MX" sz="1200" dirty="0" smtClean="0"/>
          </a:p>
          <a:p>
            <a:endParaRPr lang="es-MX" sz="1400" dirty="0" smtClean="0"/>
          </a:p>
          <a:p>
            <a:pPr algn="just"/>
            <a:endParaRPr lang="es-MX" sz="1400" dirty="0" smtClean="0">
              <a:solidFill>
                <a:srgbClr val="002060"/>
              </a:solidFill>
              <a:latin typeface="Candara" pitchFamily="34" charset="0"/>
            </a:endParaRP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11502"/>
            <a:ext cx="9144000" cy="6858000"/>
          </a:xfrm>
          <a:prstGeom prst="rect">
            <a:avLst/>
          </a:prstGeom>
        </p:spPr>
      </p:pic>
      <p:grpSp>
        <p:nvGrpSpPr>
          <p:cNvPr id="2" name="16 Grupo"/>
          <p:cNvGrpSpPr/>
          <p:nvPr/>
        </p:nvGrpSpPr>
        <p:grpSpPr>
          <a:xfrm>
            <a:off x="0" y="6203604"/>
            <a:ext cx="9144000"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30" name="29 Rectángulo"/>
          <p:cNvSpPr/>
          <p:nvPr/>
        </p:nvSpPr>
        <p:spPr>
          <a:xfrm>
            <a:off x="164890" y="-214338"/>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Risitas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0"/>
            <a:ext cx="8643998" cy="7709803"/>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r>
              <a:rPr lang="es-MX" sz="1600" b="1" cap="all" dirty="0" smtClean="0"/>
              <a:t> </a:t>
            </a:r>
            <a:r>
              <a:rPr lang="es-MX" sz="1400" b="1" cap="all" dirty="0" smtClean="0"/>
              <a:t> </a:t>
            </a:r>
            <a:r>
              <a:rPr lang="es-MX" sz="1400" b="1" cap="all" dirty="0" smtClean="0">
                <a:solidFill>
                  <a:schemeClr val="tx1">
                    <a:lumMod val="95000"/>
                    <a:lumOff val="5000"/>
                  </a:schemeClr>
                </a:solidFill>
                <a:latin typeface="Candara" pitchFamily="34" charset="0"/>
              </a:rPr>
              <a:t/>
            </a:r>
            <a:br>
              <a:rPr lang="es-MX" sz="1400" b="1" cap="all" dirty="0" smtClean="0">
                <a:solidFill>
                  <a:schemeClr val="tx1">
                    <a:lumMod val="95000"/>
                    <a:lumOff val="5000"/>
                  </a:schemeClr>
                </a:solidFill>
                <a:latin typeface="Candara" pitchFamily="34" charset="0"/>
              </a:rPr>
            </a:br>
            <a:r>
              <a:rPr lang="es-MX" sz="1400" dirty="0" smtClean="0"/>
              <a:t> </a:t>
            </a:r>
            <a:r>
              <a:rPr lang="es-MX" sz="1400" dirty="0" err="1" smtClean="0"/>
              <a:t>Psic</a:t>
            </a:r>
            <a:r>
              <a:rPr lang="es-MX" sz="1400" dirty="0" smtClean="0"/>
              <a:t>. María Elena </a:t>
            </a:r>
            <a:r>
              <a:rPr lang="es-MX" sz="1400" dirty="0" err="1" smtClean="0"/>
              <a:t>Argáez</a:t>
            </a:r>
            <a:r>
              <a:rPr lang="es-MX" sz="1400" dirty="0" smtClean="0"/>
              <a:t> Castilla</a:t>
            </a:r>
          </a:p>
          <a:p>
            <a:pPr algn="r"/>
            <a:r>
              <a:rPr lang="es-MX" sz="1200" i="1" dirty="0" smtClean="0"/>
              <a:t>                      </a:t>
            </a:r>
            <a:r>
              <a:rPr lang="es-MX" sz="1200" dirty="0" smtClean="0"/>
              <a:t> </a:t>
            </a:r>
            <a:r>
              <a:rPr lang="es-MX" sz="1400" dirty="0" smtClean="0"/>
              <a:t>Sistema Institucional de Tutoría</a:t>
            </a:r>
          </a:p>
          <a:p>
            <a:pPr algn="just"/>
            <a:endParaRPr lang="es-MX" sz="1400" dirty="0" smtClean="0">
              <a:solidFill>
                <a:srgbClr val="002060"/>
              </a:solidFill>
              <a:latin typeface="Candara" pitchFamily="34" charset="0"/>
            </a:endParaRPr>
          </a:p>
          <a:p>
            <a:pPr algn="just"/>
            <a:endParaRPr lang="es-MX" sz="1400" dirty="0" smtClean="0">
              <a:solidFill>
                <a:srgbClr val="002060"/>
              </a:solidFill>
              <a:latin typeface="Candara" pitchFamily="34" charset="0"/>
            </a:endParaRPr>
          </a:p>
          <a:p>
            <a:r>
              <a:rPr lang="es-MX" sz="1400" dirty="0" smtClean="0">
                <a:solidFill>
                  <a:srgbClr val="002060"/>
                </a:solidFill>
                <a:latin typeface="Candara" pitchFamily="34" charset="0"/>
              </a:rPr>
              <a:t>Llega un niño de la escuela, va con su papá y le dice:</a:t>
            </a:r>
            <a:br>
              <a:rPr lang="es-MX" sz="1400" dirty="0" smtClean="0">
                <a:solidFill>
                  <a:srgbClr val="002060"/>
                </a:solidFill>
                <a:latin typeface="Candara" pitchFamily="34" charset="0"/>
              </a:rPr>
            </a:br>
            <a:r>
              <a:rPr lang="es-MX" sz="1400" dirty="0" smtClean="0">
                <a:solidFill>
                  <a:srgbClr val="002060"/>
                </a:solidFill>
                <a:latin typeface="Candara" pitchFamily="34" charset="0"/>
              </a:rPr>
              <a:t>Papá, hoy en la escuela escribí como 3.597 hojas.</a:t>
            </a:r>
            <a:br>
              <a:rPr lang="es-MX" sz="1400" dirty="0" smtClean="0">
                <a:solidFill>
                  <a:srgbClr val="002060"/>
                </a:solidFill>
                <a:latin typeface="Candara" pitchFamily="34" charset="0"/>
              </a:rPr>
            </a:br>
            <a:r>
              <a:rPr lang="es-MX" sz="1400" dirty="0" smtClean="0">
                <a:solidFill>
                  <a:srgbClr val="002060"/>
                </a:solidFill>
                <a:latin typeface="Candara" pitchFamily="34" charset="0"/>
              </a:rPr>
              <a:t>Y el papá le contesta:</a:t>
            </a:r>
            <a:br>
              <a:rPr lang="es-MX" sz="1400" dirty="0" smtClean="0">
                <a:solidFill>
                  <a:srgbClr val="002060"/>
                </a:solidFill>
                <a:latin typeface="Candara" pitchFamily="34" charset="0"/>
              </a:rPr>
            </a:br>
            <a:r>
              <a:rPr lang="es-MX" sz="1400" dirty="0" smtClean="0">
                <a:solidFill>
                  <a:srgbClr val="002060"/>
                </a:solidFill>
                <a:latin typeface="Candara" pitchFamily="34" charset="0"/>
              </a:rPr>
              <a:t>¡Ay hijo, te he dicho 1.756.934 veces que no seas tan exagerado!</a:t>
            </a:r>
          </a:p>
          <a:p>
            <a:r>
              <a:rPr lang="es-MX" sz="1400" dirty="0" smtClean="0">
                <a:solidFill>
                  <a:srgbClr val="002060"/>
                </a:solidFill>
                <a:latin typeface="Candara" pitchFamily="34" charset="0"/>
              </a:rPr>
              <a:t> </a:t>
            </a:r>
          </a:p>
          <a:p>
            <a:r>
              <a:rPr lang="es-MX" sz="1400" dirty="0" smtClean="0">
                <a:solidFill>
                  <a:srgbClr val="002060"/>
                </a:solidFill>
                <a:latin typeface="Candara" pitchFamily="34" charset="0"/>
              </a:rPr>
              <a:t>Tutor: ¿Qué hacía pepito corriendo alrededor de la Universidad? </a:t>
            </a:r>
          </a:p>
          <a:p>
            <a:r>
              <a:rPr lang="es-MX" sz="1400" dirty="0" smtClean="0">
                <a:solidFill>
                  <a:srgbClr val="002060"/>
                </a:solidFill>
                <a:latin typeface="Candara" pitchFamily="34" charset="0"/>
              </a:rPr>
              <a:t>Tutorado: Sacando una carrera universitaria.</a:t>
            </a:r>
          </a:p>
          <a:p>
            <a:r>
              <a:rPr lang="es-MX" sz="1400" dirty="0" smtClean="0">
                <a:solidFill>
                  <a:srgbClr val="002060"/>
                </a:solidFill>
                <a:latin typeface="Candara" pitchFamily="34" charset="0"/>
              </a:rPr>
              <a:t> </a:t>
            </a:r>
          </a:p>
          <a:p>
            <a:r>
              <a:rPr lang="es-MX" sz="1400" dirty="0" smtClean="0">
                <a:solidFill>
                  <a:srgbClr val="002060"/>
                </a:solidFill>
                <a:latin typeface="Candara" pitchFamily="34" charset="0"/>
              </a:rPr>
              <a:t>Este era un borracho que llega con su esposa y toca la puerta</a:t>
            </a:r>
            <a:br>
              <a:rPr lang="es-MX" sz="1400" dirty="0" smtClean="0">
                <a:solidFill>
                  <a:srgbClr val="002060"/>
                </a:solidFill>
                <a:latin typeface="Candara" pitchFamily="34" charset="0"/>
              </a:rPr>
            </a:br>
            <a:r>
              <a:rPr lang="es-MX" sz="1400" dirty="0" smtClean="0">
                <a:solidFill>
                  <a:srgbClr val="002060"/>
                </a:solidFill>
                <a:latin typeface="Candara" pitchFamily="34" charset="0"/>
              </a:rPr>
              <a:t>y dice: Vieja ábreme. </a:t>
            </a:r>
            <a:br>
              <a:rPr lang="es-MX" sz="1400" dirty="0" smtClean="0">
                <a:solidFill>
                  <a:srgbClr val="002060"/>
                </a:solidFill>
                <a:latin typeface="Candara" pitchFamily="34" charset="0"/>
              </a:rPr>
            </a:br>
            <a:r>
              <a:rPr lang="es-MX" sz="1400" dirty="0" smtClean="0">
                <a:solidFill>
                  <a:srgbClr val="002060"/>
                </a:solidFill>
                <a:latin typeface="Candara" pitchFamily="34" charset="0"/>
              </a:rPr>
              <a:t>Pero no le abre y dice: </a:t>
            </a:r>
            <a:br>
              <a:rPr lang="es-MX" sz="1400" dirty="0" smtClean="0">
                <a:solidFill>
                  <a:srgbClr val="002060"/>
                </a:solidFill>
                <a:latin typeface="Candara" pitchFamily="34" charset="0"/>
              </a:rPr>
            </a:br>
            <a:r>
              <a:rPr lang="es-MX" sz="1400" dirty="0" smtClean="0">
                <a:solidFill>
                  <a:srgbClr val="002060"/>
                </a:solidFill>
                <a:latin typeface="Candara" pitchFamily="34" charset="0"/>
              </a:rPr>
              <a:t>Ándale traigo las flores más hermosas para la mujer más bella del mundo.</a:t>
            </a:r>
            <a:br>
              <a:rPr lang="es-MX" sz="1400" dirty="0" smtClean="0">
                <a:solidFill>
                  <a:srgbClr val="002060"/>
                </a:solidFill>
                <a:latin typeface="Candara" pitchFamily="34" charset="0"/>
              </a:rPr>
            </a:br>
            <a:r>
              <a:rPr lang="es-MX" sz="1400" dirty="0" smtClean="0">
                <a:solidFill>
                  <a:srgbClr val="002060"/>
                </a:solidFill>
                <a:latin typeface="Candara" pitchFamily="34" charset="0"/>
              </a:rPr>
              <a:t>Entonces la señora quita todos los seguros y candados y abre pero se da cuenta de que no trae las flores y le dice la señora: </a:t>
            </a:r>
            <a:br>
              <a:rPr lang="es-MX" sz="1400" dirty="0" smtClean="0">
                <a:solidFill>
                  <a:srgbClr val="002060"/>
                </a:solidFill>
                <a:latin typeface="Candara" pitchFamily="34" charset="0"/>
              </a:rPr>
            </a:br>
            <a:r>
              <a:rPr lang="es-MX" sz="1400" dirty="0" smtClean="0">
                <a:solidFill>
                  <a:srgbClr val="002060"/>
                </a:solidFill>
                <a:latin typeface="Candara" pitchFamily="34" charset="0"/>
              </a:rPr>
              <a:t>¿Y las flores?</a:t>
            </a:r>
            <a:br>
              <a:rPr lang="es-MX" sz="1400" dirty="0" smtClean="0">
                <a:solidFill>
                  <a:srgbClr val="002060"/>
                </a:solidFill>
                <a:latin typeface="Candara" pitchFamily="34" charset="0"/>
              </a:rPr>
            </a:br>
            <a:r>
              <a:rPr lang="es-MX" sz="1400" dirty="0" smtClean="0">
                <a:solidFill>
                  <a:srgbClr val="002060"/>
                </a:solidFill>
                <a:latin typeface="Candara" pitchFamily="34" charset="0"/>
              </a:rPr>
              <a:t>Y el borracho responde:</a:t>
            </a:r>
            <a:br>
              <a:rPr lang="es-MX" sz="1400" dirty="0" smtClean="0">
                <a:solidFill>
                  <a:srgbClr val="002060"/>
                </a:solidFill>
                <a:latin typeface="Candara" pitchFamily="34" charset="0"/>
              </a:rPr>
            </a:br>
            <a:r>
              <a:rPr lang="es-MX" sz="1400" dirty="0" smtClean="0">
                <a:solidFill>
                  <a:srgbClr val="002060"/>
                </a:solidFill>
                <a:latin typeface="Candara" pitchFamily="34" charset="0"/>
              </a:rPr>
              <a:t>¿Y la mujer más bella donde esta?</a:t>
            </a:r>
          </a:p>
          <a:p>
            <a:r>
              <a:rPr lang="es-MX" sz="1400" dirty="0" smtClean="0">
                <a:solidFill>
                  <a:srgbClr val="002060"/>
                </a:solidFill>
                <a:latin typeface="Candara" pitchFamily="34" charset="0"/>
              </a:rPr>
              <a:t> </a:t>
            </a:r>
          </a:p>
          <a:p>
            <a:r>
              <a:rPr lang="es-MX" sz="1400" dirty="0" smtClean="0">
                <a:solidFill>
                  <a:srgbClr val="002060"/>
                </a:solidFill>
                <a:latin typeface="Candara" pitchFamily="34" charset="0"/>
              </a:rPr>
              <a:t>-“A mí me encanta estudiar” – dice el tutorado</a:t>
            </a:r>
          </a:p>
          <a:p>
            <a:r>
              <a:rPr lang="es-MX" sz="1400" dirty="0" smtClean="0">
                <a:solidFill>
                  <a:srgbClr val="002060"/>
                </a:solidFill>
                <a:latin typeface="Candara" pitchFamily="34" charset="0"/>
              </a:rPr>
              <a:t>-“¿Y entonces por qué no lo haces nunca?” – contesta el tutor.</a:t>
            </a:r>
          </a:p>
          <a:p>
            <a:r>
              <a:rPr lang="es-MX" sz="1400" dirty="0" smtClean="0">
                <a:solidFill>
                  <a:srgbClr val="002060"/>
                </a:solidFill>
                <a:latin typeface="Candara" pitchFamily="34" charset="0"/>
              </a:rPr>
              <a:t>A lo que el primero le responde:</a:t>
            </a:r>
          </a:p>
          <a:p>
            <a:r>
              <a:rPr lang="es-MX" sz="1400" dirty="0" smtClean="0">
                <a:solidFill>
                  <a:srgbClr val="002060"/>
                </a:solidFill>
                <a:latin typeface="Candara" pitchFamily="34" charset="0"/>
              </a:rPr>
              <a:t>-“Para no darme todos los gustos”. </a:t>
            </a:r>
          </a:p>
          <a:p>
            <a:r>
              <a:rPr lang="es-MX" sz="1400" dirty="0" smtClean="0"/>
              <a:t> </a:t>
            </a:r>
          </a:p>
          <a:p>
            <a:pPr algn="just"/>
            <a:endParaRPr lang="es-MX" sz="1400" dirty="0" smtClean="0">
              <a:solidFill>
                <a:srgbClr val="002060"/>
              </a:solidFill>
              <a:latin typeface="Candara" pitchFamily="34" charset="0"/>
            </a:endParaRPr>
          </a:p>
          <a:p>
            <a:pPr algn="just"/>
            <a:endParaRPr lang="es-MX" sz="1400" dirty="0" smtClean="0">
              <a:solidFill>
                <a:srgbClr val="002060"/>
              </a:solidFill>
              <a:latin typeface="Candara" pitchFamily="34" charset="0"/>
            </a:endParaRPr>
          </a:p>
          <a:p>
            <a:pPr algn="just"/>
            <a:endParaRPr lang="es-MX" sz="1400" dirty="0" smtClean="0">
              <a:solidFill>
                <a:srgbClr val="002060"/>
              </a:solidFill>
              <a:latin typeface="Candara" pitchFamily="34" charset="0"/>
            </a:endParaRP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
        <p:nvSpPr>
          <p:cNvPr id="9" name="8 CuadroTexto"/>
          <p:cNvSpPr txBox="1"/>
          <p:nvPr/>
        </p:nvSpPr>
        <p:spPr>
          <a:xfrm>
            <a:off x="209860" y="139340"/>
            <a:ext cx="5965105" cy="2000548"/>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endParaRPr lang="es-MX" sz="1600" b="1" cap="all" dirty="0" smtClean="0"/>
          </a:p>
          <a:p>
            <a:endParaRPr lang="es-MX" sz="1200" dirty="0" smtClean="0"/>
          </a:p>
          <a:p>
            <a:endParaRPr lang="es-MX" sz="1400" dirty="0" smtClean="0"/>
          </a:p>
          <a:p>
            <a:pPr algn="just"/>
            <a:endParaRPr lang="es-MX" sz="1400" dirty="0" smtClean="0">
              <a:solidFill>
                <a:srgbClr val="002060"/>
              </a:solidFill>
              <a:latin typeface="Candara" pitchFamily="34" charset="0"/>
            </a:endParaRP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pic>
        <p:nvPicPr>
          <p:cNvPr id="5130" name="Picture 10" descr="http://3.bp.blogspot.com/_AxMHWtTWqLs/TTBeyJ1el2I/AAAAAAAAAx0/3KDLbrd3-b8/s1600/risa.gif"/>
          <p:cNvPicPr>
            <a:picLocks noChangeAspect="1" noChangeArrowheads="1"/>
          </p:cNvPicPr>
          <p:nvPr/>
        </p:nvPicPr>
        <p:blipFill>
          <a:blip r:embed="rId6"/>
          <a:srcRect/>
          <a:stretch>
            <a:fillRect/>
          </a:stretch>
        </p:blipFill>
        <p:spPr bwMode="auto">
          <a:xfrm>
            <a:off x="5500694" y="1714488"/>
            <a:ext cx="2556327" cy="173830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11502"/>
            <a:ext cx="9144000" cy="6858000"/>
          </a:xfrm>
          <a:prstGeom prst="rect">
            <a:avLst/>
          </a:prstGeom>
        </p:spPr>
      </p:pic>
      <p:grpSp>
        <p:nvGrpSpPr>
          <p:cNvPr id="2" name="16 Grupo"/>
          <p:cNvGrpSpPr/>
          <p:nvPr/>
        </p:nvGrpSpPr>
        <p:grpSpPr>
          <a:xfrm>
            <a:off x="0" y="6203604"/>
            <a:ext cx="9144000"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30" name="29 Rectángulo"/>
          <p:cNvSpPr/>
          <p:nvPr/>
        </p:nvSpPr>
        <p:spPr>
          <a:xfrm>
            <a:off x="164890" y="-214338"/>
            <a:ext cx="5572132" cy="1323439"/>
          </a:xfrm>
          <a:prstGeom prst="rect">
            <a:avLst/>
          </a:prstGeom>
          <a:noFill/>
        </p:spPr>
        <p:txBody>
          <a:bodyPr wrap="square" lIns="91440" tIns="45720" rIns="91440" bIns="45720">
            <a:spAutoFit/>
          </a:bodyPr>
          <a:lstStyle/>
          <a:p>
            <a:r>
              <a:rPr lang="es-MX"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Ligas a Recursos</a:t>
            </a:r>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0"/>
            <a:ext cx="8643998" cy="6663363"/>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r>
              <a:rPr lang="es-MX" sz="1400" b="1" dirty="0" smtClean="0">
                <a:solidFill>
                  <a:schemeClr val="tx1">
                    <a:lumMod val="95000"/>
                    <a:lumOff val="5000"/>
                  </a:schemeClr>
                </a:solidFill>
                <a:latin typeface="Candara" pitchFamily="34" charset="0"/>
              </a:rPr>
              <a:t>    </a:t>
            </a:r>
            <a:endParaRPr lang="es-MX" sz="1600" b="1" cap="all" dirty="0" smtClean="0"/>
          </a:p>
          <a:p>
            <a:pPr lvl="0" algn="r"/>
            <a:r>
              <a:rPr lang="es-ES" sz="1400" dirty="0" smtClean="0"/>
              <a:t>Mtro. Víctor Villanueva </a:t>
            </a:r>
            <a:r>
              <a:rPr lang="es-ES" sz="1400" dirty="0" err="1" smtClean="0"/>
              <a:t>Abuxapqui</a:t>
            </a:r>
            <a:r>
              <a:rPr lang="es-ES" sz="1400" dirty="0" smtClean="0"/>
              <a:t/>
            </a:r>
            <a:br>
              <a:rPr lang="es-ES" sz="1400" dirty="0" smtClean="0"/>
            </a:br>
            <a:r>
              <a:rPr lang="es-ES" sz="1400" dirty="0" smtClean="0"/>
              <a:t> Facultad de Matemáticas</a:t>
            </a:r>
            <a:endParaRPr lang="es-MX" sz="1400" dirty="0" smtClean="0"/>
          </a:p>
          <a:p>
            <a:pPr algn="r"/>
            <a:r>
              <a:rPr lang="es-MX" sz="1600" b="1" cap="all" dirty="0" smtClean="0"/>
              <a:t> </a:t>
            </a:r>
            <a:r>
              <a:rPr lang="es-MX" sz="1400" b="1" cap="all" dirty="0" smtClean="0"/>
              <a:t> </a:t>
            </a:r>
            <a:r>
              <a:rPr lang="es-MX" sz="1400" b="1" cap="all" dirty="0" smtClean="0">
                <a:solidFill>
                  <a:schemeClr val="tx1">
                    <a:lumMod val="95000"/>
                    <a:lumOff val="5000"/>
                  </a:schemeClr>
                </a:solidFill>
                <a:latin typeface="Candara" pitchFamily="34" charset="0"/>
              </a:rPr>
              <a:t/>
            </a:r>
            <a:br>
              <a:rPr lang="es-MX" sz="1400" b="1" cap="all" dirty="0" smtClean="0">
                <a:solidFill>
                  <a:schemeClr val="tx1">
                    <a:lumMod val="95000"/>
                    <a:lumOff val="5000"/>
                  </a:schemeClr>
                </a:solidFill>
                <a:latin typeface="Candara" pitchFamily="34" charset="0"/>
              </a:rPr>
            </a:br>
            <a:endParaRPr lang="es-MX" sz="1400" dirty="0" smtClean="0">
              <a:solidFill>
                <a:srgbClr val="002060"/>
              </a:solidFill>
              <a:latin typeface="Candara" pitchFamily="34" charset="0"/>
            </a:endParaRPr>
          </a:p>
          <a:p>
            <a:r>
              <a:rPr lang="es-MX" sz="1400" b="1" cap="all" dirty="0" smtClean="0"/>
              <a:t>Cuestionario de Evaluación de la tutoría.</a:t>
            </a:r>
          </a:p>
          <a:p>
            <a:r>
              <a:rPr lang="es-MX" sz="1400" u="sng" dirty="0" smtClean="0">
                <a:hlinkClick r:id="rId6"/>
              </a:rPr>
              <a:t>http://www.uv.mx/gestion/proyectos/documents/JuanaSantesGomez.pdf</a:t>
            </a:r>
            <a:endParaRPr lang="es-MX" sz="1400" u="sng" dirty="0" smtClean="0"/>
          </a:p>
          <a:p>
            <a:endParaRPr lang="es-MX" sz="1400" dirty="0" smtClean="0"/>
          </a:p>
          <a:p>
            <a:r>
              <a:rPr lang="es-MX" sz="1400" b="1" dirty="0" smtClean="0"/>
              <a:t> </a:t>
            </a:r>
            <a:endParaRPr lang="es-MX" sz="1400" b="1" i="1" u="sng" dirty="0" smtClean="0"/>
          </a:p>
          <a:p>
            <a:r>
              <a:rPr lang="es-MX" sz="1400" b="1" dirty="0" smtClean="0"/>
              <a:t>CENTRO DE ENSEÑANZA TÉCNICA Y SUPERIOR </a:t>
            </a:r>
            <a:r>
              <a:rPr lang="es-MX" sz="1400" b="1" i="1" u="sng" dirty="0" smtClean="0"/>
              <a:t>CAMPUS MEXICALI</a:t>
            </a:r>
          </a:p>
          <a:p>
            <a:r>
              <a:rPr lang="es-MX" sz="1400" i="1" dirty="0" smtClean="0"/>
              <a:t>Propuesta de Programa de Tutorías.</a:t>
            </a:r>
          </a:p>
          <a:p>
            <a:r>
              <a:rPr lang="es-MX" sz="1400" u="sng" dirty="0" smtClean="0">
                <a:hlinkClick r:id="rId7"/>
              </a:rPr>
              <a:t>http://www.google.com/search?q=como+mejorar+mi+labor+de+tutor+acad%C3%A9mico&amp;rls=com.microsoft:es-mx:IE-SearchBox&amp;ie=UTF-8&amp;oe=UTF-8&amp;sourceid=ie7&amp;rlz=1I7RNWN_es</a:t>
            </a:r>
            <a:endParaRPr lang="es-MX" sz="1400" u="sng" dirty="0" smtClean="0"/>
          </a:p>
          <a:p>
            <a:endParaRPr lang="es-MX" sz="1400" dirty="0" smtClean="0"/>
          </a:p>
          <a:p>
            <a:r>
              <a:rPr lang="es-MX" sz="1400" b="1" dirty="0" smtClean="0"/>
              <a:t> </a:t>
            </a:r>
            <a:endParaRPr lang="es-MX" sz="1400" dirty="0" smtClean="0"/>
          </a:p>
          <a:p>
            <a:r>
              <a:rPr lang="es-MX" sz="1400" b="1" cap="all" dirty="0" smtClean="0"/>
              <a:t>La percepción de los tutorados sobre el Programa de </a:t>
            </a:r>
            <a:r>
              <a:rPr lang="es-MX" sz="1400" b="1" i="1" cap="all" dirty="0" smtClean="0"/>
              <a:t>Tutoría</a:t>
            </a:r>
            <a:endParaRPr lang="es-MX" sz="1400" cap="all" dirty="0" smtClean="0"/>
          </a:p>
          <a:p>
            <a:r>
              <a:rPr lang="es-MX" sz="1400" u="sng" dirty="0" smtClean="0">
                <a:hlinkClick r:id="rId7"/>
              </a:rPr>
              <a:t>http://www.google.com/search?q=como+mejorar+mi+labor+de+tutor+acad%C3%A9mico&amp;rls=com.microsoft:es-mx:IE-SearchBox&amp;ie=UTF-8&amp;oe=UTF-8&amp;sourceid=ie7&amp;rlz=1I7RNWN_es</a:t>
            </a:r>
            <a:endParaRPr lang="es-MX" sz="1400" dirty="0" smtClean="0"/>
          </a:p>
          <a:p>
            <a:r>
              <a:rPr lang="es-MX" sz="1400" b="1" dirty="0" smtClean="0"/>
              <a:t> </a:t>
            </a:r>
          </a:p>
          <a:p>
            <a:endParaRPr lang="es-MX" sz="1400" dirty="0" smtClean="0"/>
          </a:p>
          <a:p>
            <a:r>
              <a:rPr lang="es-MX" sz="1400" b="1" dirty="0" smtClean="0"/>
              <a:t>SISTEMAS  DE TUTORÍAS: CAPACITACIÓN Y CONSULTORÍA.</a:t>
            </a:r>
            <a:endParaRPr lang="es-MX" sz="1400" dirty="0" smtClean="0"/>
          </a:p>
          <a:p>
            <a:r>
              <a:rPr lang="es-MX" sz="1400" b="1" dirty="0" smtClean="0">
                <a:hlinkClick r:id="rId8"/>
              </a:rPr>
              <a:t>http://www.dazu.com.mx/escuelas-instituciones-educativas-educacion/sistemas-de-tutorias/tutorias-academicas-tutores-academicos-ipnanuies.html</a:t>
            </a:r>
            <a:endParaRPr lang="es-MX" sz="1400" b="1" dirty="0" smtClean="0"/>
          </a:p>
          <a:p>
            <a:endParaRPr lang="es-MX" sz="1400" dirty="0" smtClean="0"/>
          </a:p>
          <a:p>
            <a:pPr algn="just"/>
            <a:endParaRPr lang="es-MX" sz="1400" dirty="0" smtClean="0">
              <a:solidFill>
                <a:srgbClr val="002060"/>
              </a:solidFill>
              <a:latin typeface="Candara" pitchFamily="34" charset="0"/>
            </a:endParaRP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0"/>
            <a:ext cx="9144000" cy="6858000"/>
          </a:xfrm>
          <a:prstGeom prst="rect">
            <a:avLst/>
          </a:prstGeom>
        </p:spPr>
      </p:pic>
      <p:grpSp>
        <p:nvGrpSpPr>
          <p:cNvPr id="2" name="16 Grupo"/>
          <p:cNvGrpSpPr/>
          <p:nvPr/>
        </p:nvGrpSpPr>
        <p:grpSpPr>
          <a:xfrm>
            <a:off x="403138" y="6203604"/>
            <a:ext cx="8191525"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85720"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Créditos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299800"/>
            <a:ext cx="8643998" cy="2339102"/>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endParaRPr lang="es-MX" sz="1600" b="1" cap="all" dirty="0" smtClean="0"/>
          </a:p>
          <a:p>
            <a:pPr algn="r"/>
            <a:endParaRPr lang="es-MX" sz="1400" dirty="0" smtClean="0"/>
          </a:p>
          <a:p>
            <a:pPr algn="r"/>
            <a:endParaRPr lang="es-MX" sz="1400" dirty="0" smtClean="0"/>
          </a:p>
          <a:p>
            <a:pPr algn="r"/>
            <a:endParaRPr lang="es-MX" sz="1400" dirty="0" smtClean="0"/>
          </a:p>
          <a:p>
            <a:pPr algn="just"/>
            <a:endParaRPr lang="es-MX" sz="1500" dirty="0" smtClean="0">
              <a:solidFill>
                <a:srgbClr val="002060"/>
              </a:solidFill>
              <a:latin typeface="Candara" pitchFamily="34" charset="0"/>
            </a:endParaRPr>
          </a:p>
          <a:p>
            <a:pPr algn="just"/>
            <a:endParaRPr lang="es-MX" sz="1500" dirty="0" smtClean="0">
              <a:solidFill>
                <a:srgbClr val="002060"/>
              </a:solidFill>
              <a:latin typeface="Candara" pitchFamily="34" charset="0"/>
            </a:endParaRPr>
          </a:p>
          <a:p>
            <a:pPr algn="just"/>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
        <p:nvSpPr>
          <p:cNvPr id="9" name="8 CuadroTexto"/>
          <p:cNvSpPr txBox="1"/>
          <p:nvPr/>
        </p:nvSpPr>
        <p:spPr>
          <a:xfrm>
            <a:off x="288167" y="227672"/>
            <a:ext cx="8572528" cy="6340197"/>
          </a:xfrm>
          <a:prstGeom prst="rect">
            <a:avLst/>
          </a:prstGeom>
          <a:noFill/>
        </p:spPr>
        <p:txBody>
          <a:bodyPr wrap="square" rtlCol="0">
            <a:spAutoFit/>
          </a:bodyPr>
          <a:lstStyle/>
          <a:p>
            <a:pPr algn="ctr"/>
            <a:endParaRPr lang="es-ES" sz="2400" b="1" dirty="0" smtClean="0">
              <a:solidFill>
                <a:srgbClr val="002060"/>
              </a:solidFill>
            </a:endParaRPr>
          </a:p>
          <a:p>
            <a:pPr algn="ctr"/>
            <a:r>
              <a:rPr lang="es-ES" sz="2400" b="1" dirty="0" smtClean="0">
                <a:solidFill>
                  <a:schemeClr val="tx1">
                    <a:lumMod val="95000"/>
                    <a:lumOff val="5000"/>
                  </a:schemeClr>
                </a:solidFill>
              </a:rPr>
              <a:t>Dr. Elías Góngora Coronado</a:t>
            </a:r>
            <a:endParaRPr lang="es-MX" sz="2400" b="1" dirty="0" smtClean="0">
              <a:solidFill>
                <a:schemeClr val="tx1">
                  <a:lumMod val="95000"/>
                  <a:lumOff val="5000"/>
                </a:schemeClr>
              </a:solidFill>
            </a:endParaRPr>
          </a:p>
          <a:p>
            <a:pPr algn="ctr"/>
            <a:r>
              <a:rPr lang="es-ES" sz="1400" dirty="0" smtClean="0">
                <a:solidFill>
                  <a:srgbClr val="002060"/>
                </a:solidFill>
                <a:latin typeface="Candara" pitchFamily="34" charset="0"/>
              </a:rPr>
              <a:t>Facultad de Psicología, gcorona@uady.mx, Tel. 9432098</a:t>
            </a:r>
            <a:r>
              <a:rPr lang="es-ES" sz="1600" dirty="0" smtClean="0">
                <a:solidFill>
                  <a:srgbClr val="CC9900"/>
                </a:solidFill>
              </a:rPr>
              <a:t/>
            </a:r>
            <a:br>
              <a:rPr lang="es-ES" sz="1600" dirty="0" smtClean="0">
                <a:solidFill>
                  <a:srgbClr val="CC9900"/>
                </a:solidFill>
              </a:rPr>
            </a:br>
            <a:endParaRPr lang="es-ES" sz="1600" dirty="0" smtClean="0">
              <a:solidFill>
                <a:srgbClr val="CC9900"/>
              </a:solidFill>
            </a:endParaRPr>
          </a:p>
          <a:p>
            <a:pPr algn="ctr"/>
            <a:r>
              <a:rPr lang="es-ES" sz="2400" b="1" dirty="0" smtClean="0">
                <a:solidFill>
                  <a:schemeClr val="tx1">
                    <a:lumMod val="95000"/>
                    <a:lumOff val="5000"/>
                  </a:schemeClr>
                </a:solidFill>
              </a:rPr>
              <a:t>Mtro. Víctor Villanueva </a:t>
            </a:r>
            <a:r>
              <a:rPr lang="es-ES" sz="2400" b="1" dirty="0" err="1" smtClean="0">
                <a:solidFill>
                  <a:schemeClr val="tx1">
                    <a:lumMod val="95000"/>
                    <a:lumOff val="5000"/>
                  </a:schemeClr>
                </a:solidFill>
              </a:rPr>
              <a:t>Abuxapqu</a:t>
            </a:r>
            <a:r>
              <a:rPr lang="es-ES" sz="2400" b="1" dirty="0" err="1" smtClean="0">
                <a:solidFill>
                  <a:srgbClr val="002060"/>
                </a:solidFill>
              </a:rPr>
              <a:t>i</a:t>
            </a:r>
            <a:endParaRPr lang="es-ES" sz="2400" b="1" dirty="0" smtClean="0">
              <a:solidFill>
                <a:srgbClr val="002060"/>
              </a:solidFill>
            </a:endParaRPr>
          </a:p>
          <a:p>
            <a:pPr algn="ctr"/>
            <a:r>
              <a:rPr lang="es-ES" sz="1400" dirty="0" smtClean="0">
                <a:solidFill>
                  <a:srgbClr val="002060"/>
                </a:solidFill>
                <a:latin typeface="Candara" pitchFamily="34" charset="0"/>
              </a:rPr>
              <a:t>Facultad de Matemáticas, vabuxap@uady.mx , Tel. 9423140 Ext. 1080</a:t>
            </a:r>
            <a:br>
              <a:rPr lang="es-ES" sz="1400" dirty="0" smtClean="0">
                <a:solidFill>
                  <a:srgbClr val="002060"/>
                </a:solidFill>
                <a:latin typeface="Candara" pitchFamily="34" charset="0"/>
              </a:rPr>
            </a:br>
            <a:endParaRPr lang="es-ES" sz="1400" dirty="0" smtClean="0">
              <a:solidFill>
                <a:srgbClr val="002060"/>
              </a:solidFill>
              <a:latin typeface="Candara" pitchFamily="34" charset="0"/>
            </a:endParaRPr>
          </a:p>
          <a:p>
            <a:pPr algn="ctr"/>
            <a:r>
              <a:rPr lang="es-ES" sz="2400" b="1" dirty="0" smtClean="0">
                <a:solidFill>
                  <a:schemeClr val="tx1">
                    <a:lumMod val="95000"/>
                    <a:lumOff val="5000"/>
                  </a:schemeClr>
                </a:solidFill>
              </a:rPr>
              <a:t>Mtra. Enna </a:t>
            </a:r>
            <a:r>
              <a:rPr lang="es-ES" sz="2400" b="1" dirty="0" err="1" smtClean="0">
                <a:solidFill>
                  <a:schemeClr val="tx1">
                    <a:lumMod val="95000"/>
                    <a:lumOff val="5000"/>
                  </a:schemeClr>
                </a:solidFill>
              </a:rPr>
              <a:t>Dondé</a:t>
            </a:r>
            <a:r>
              <a:rPr lang="es-ES" sz="2400" b="1" dirty="0" smtClean="0">
                <a:solidFill>
                  <a:schemeClr val="tx1">
                    <a:lumMod val="95000"/>
                    <a:lumOff val="5000"/>
                  </a:schemeClr>
                </a:solidFill>
              </a:rPr>
              <a:t> Espinosa</a:t>
            </a:r>
          </a:p>
          <a:p>
            <a:pPr algn="ctr"/>
            <a:r>
              <a:rPr lang="es-ES" sz="1400" dirty="0" smtClean="0">
                <a:solidFill>
                  <a:srgbClr val="002060"/>
                </a:solidFill>
                <a:latin typeface="Candara" pitchFamily="34" charset="0"/>
              </a:rPr>
              <a:t>Facultad de Ingeniería Química, enna.donde@uady.mx,  </a:t>
            </a:r>
          </a:p>
          <a:p>
            <a:pPr algn="ctr"/>
            <a:r>
              <a:rPr lang="es-ES" sz="1400" dirty="0" smtClean="0">
                <a:solidFill>
                  <a:srgbClr val="002060"/>
                </a:solidFill>
                <a:latin typeface="Candara" pitchFamily="34" charset="0"/>
              </a:rPr>
              <a:t>Tel. 9460981 Ext. 122</a:t>
            </a:r>
            <a:r>
              <a:rPr lang="es-ES" sz="1600" dirty="0" smtClean="0">
                <a:solidFill>
                  <a:srgbClr val="CC9900"/>
                </a:solidFill>
              </a:rPr>
              <a:t/>
            </a:r>
            <a:br>
              <a:rPr lang="es-ES" sz="1600" dirty="0" smtClean="0">
                <a:solidFill>
                  <a:srgbClr val="CC9900"/>
                </a:solidFill>
              </a:rPr>
            </a:br>
            <a:endParaRPr lang="es-ES" sz="1600" dirty="0" smtClean="0">
              <a:solidFill>
                <a:srgbClr val="CC9900"/>
              </a:solidFill>
            </a:endParaRPr>
          </a:p>
          <a:p>
            <a:pPr algn="ctr"/>
            <a:r>
              <a:rPr lang="es-ES" sz="2400" b="1" dirty="0" smtClean="0">
                <a:solidFill>
                  <a:schemeClr val="tx1">
                    <a:lumMod val="95000"/>
                    <a:lumOff val="5000"/>
                  </a:schemeClr>
                </a:solidFill>
              </a:rPr>
              <a:t>Mtra. Laura Sánchez Leal</a:t>
            </a:r>
          </a:p>
          <a:p>
            <a:pPr algn="ctr"/>
            <a:r>
              <a:rPr lang="es-ES" sz="1400" dirty="0" smtClean="0">
                <a:solidFill>
                  <a:srgbClr val="002060"/>
                </a:solidFill>
                <a:latin typeface="Candara" pitchFamily="34" charset="0"/>
              </a:rPr>
              <a:t>Facultad de Matemáticas, sleal@uady.mx, Tel. 9423140 Ext. 1084</a:t>
            </a:r>
            <a:r>
              <a:rPr lang="es-ES" sz="1600" dirty="0" smtClean="0">
                <a:solidFill>
                  <a:srgbClr val="CC9900"/>
                </a:solidFill>
              </a:rPr>
              <a:t/>
            </a:r>
            <a:br>
              <a:rPr lang="es-ES" sz="1600" dirty="0" smtClean="0">
                <a:solidFill>
                  <a:srgbClr val="CC9900"/>
                </a:solidFill>
              </a:rPr>
            </a:br>
            <a:endParaRPr lang="es-ES" sz="1600" dirty="0" smtClean="0">
              <a:solidFill>
                <a:srgbClr val="CC9900"/>
              </a:solidFill>
            </a:endParaRPr>
          </a:p>
          <a:p>
            <a:pPr algn="ctr"/>
            <a:r>
              <a:rPr lang="es-ES" sz="2400" b="1" dirty="0" smtClean="0">
                <a:solidFill>
                  <a:schemeClr val="tx1">
                    <a:lumMod val="95000"/>
                    <a:lumOff val="5000"/>
                  </a:schemeClr>
                </a:solidFill>
              </a:rPr>
              <a:t>Mtra. María Elena Argáez Castilla</a:t>
            </a:r>
          </a:p>
          <a:p>
            <a:pPr algn="ctr"/>
            <a:r>
              <a:rPr lang="es-ES" sz="1400" dirty="0" smtClean="0">
                <a:solidFill>
                  <a:srgbClr val="002060"/>
                </a:solidFill>
                <a:latin typeface="Candara" pitchFamily="34" charset="0"/>
              </a:rPr>
              <a:t>Coordinación General de Educación Superior, elena.argaez@uady.mx, </a:t>
            </a:r>
          </a:p>
          <a:p>
            <a:pPr algn="ctr"/>
            <a:r>
              <a:rPr lang="es-ES" sz="1400" dirty="0" smtClean="0">
                <a:solidFill>
                  <a:srgbClr val="002060"/>
                </a:solidFill>
                <a:latin typeface="Candara" pitchFamily="34" charset="0"/>
              </a:rPr>
              <a:t>Tel. 9300900 Ext. 1349</a:t>
            </a:r>
            <a:r>
              <a:rPr lang="es-ES" sz="1600" dirty="0" smtClean="0">
                <a:solidFill>
                  <a:srgbClr val="CC9900"/>
                </a:solidFill>
              </a:rPr>
              <a:t/>
            </a:r>
            <a:br>
              <a:rPr lang="es-ES" sz="1600" dirty="0" smtClean="0">
                <a:solidFill>
                  <a:srgbClr val="CC9900"/>
                </a:solidFill>
              </a:rPr>
            </a:br>
            <a:endParaRPr lang="es-ES" sz="1600" dirty="0" smtClean="0">
              <a:solidFill>
                <a:srgbClr val="CC9900"/>
              </a:solidFill>
            </a:endParaRPr>
          </a:p>
          <a:p>
            <a:pPr algn="ctr"/>
            <a:r>
              <a:rPr lang="es-ES" sz="2400" b="1" dirty="0" smtClean="0">
                <a:solidFill>
                  <a:schemeClr val="tx1">
                    <a:lumMod val="95000"/>
                    <a:lumOff val="5000"/>
                  </a:schemeClr>
                </a:solidFill>
              </a:rPr>
              <a:t>Br. Julio Pulido </a:t>
            </a:r>
            <a:r>
              <a:rPr lang="es-ES" sz="2400" b="1" dirty="0" err="1" smtClean="0">
                <a:solidFill>
                  <a:schemeClr val="tx1">
                    <a:lumMod val="95000"/>
                    <a:lumOff val="5000"/>
                  </a:schemeClr>
                </a:solidFill>
              </a:rPr>
              <a:t>Kantún</a:t>
            </a:r>
            <a:endParaRPr lang="es-ES" sz="2400" b="1" dirty="0" smtClean="0">
              <a:solidFill>
                <a:schemeClr val="tx1">
                  <a:lumMod val="95000"/>
                  <a:lumOff val="5000"/>
                </a:schemeClr>
              </a:solidFill>
            </a:endParaRPr>
          </a:p>
          <a:p>
            <a:pPr algn="ctr"/>
            <a:r>
              <a:rPr lang="es-ES" sz="1400" dirty="0" smtClean="0">
                <a:solidFill>
                  <a:srgbClr val="002060"/>
                </a:solidFill>
                <a:latin typeface="Candara" pitchFamily="34" charset="0"/>
              </a:rPr>
              <a:t>Coordinación General de Educación Superior, julio.pulido@uady.mx, </a:t>
            </a:r>
          </a:p>
          <a:p>
            <a:pPr algn="ctr"/>
            <a:r>
              <a:rPr lang="es-ES" sz="1400" dirty="0" smtClean="0">
                <a:solidFill>
                  <a:srgbClr val="002060"/>
                </a:solidFill>
                <a:latin typeface="Candara" pitchFamily="34" charset="0"/>
              </a:rPr>
              <a:t>Tel. 9300900 Ext. 1349</a:t>
            </a:r>
          </a:p>
          <a:p>
            <a:pPr algn="ctr"/>
            <a:endParaRPr lang="es-ES" sz="1600" dirty="0" smtClean="0">
              <a:solidFill>
                <a:srgbClr val="CC9900"/>
              </a:solidFill>
            </a:endParaRPr>
          </a:p>
          <a:p>
            <a:pPr algn="ctr"/>
            <a:endParaRPr lang="es-ES" sz="1600" dirty="0">
              <a:solidFill>
                <a:srgbClr val="CC99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11502"/>
            <a:ext cx="9144000" cy="6858000"/>
          </a:xfrm>
          <a:prstGeom prst="rect">
            <a:avLst/>
          </a:prstGeom>
        </p:spPr>
      </p:pic>
      <p:grpSp>
        <p:nvGrpSpPr>
          <p:cNvPr id="2" name="16 Grupo"/>
          <p:cNvGrpSpPr/>
          <p:nvPr/>
        </p:nvGrpSpPr>
        <p:grpSpPr>
          <a:xfrm>
            <a:off x="403138" y="6143644"/>
            <a:ext cx="8191525"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85720"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Presentación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571472" y="1357298"/>
            <a:ext cx="8191558" cy="4154984"/>
          </a:xfrm>
          <a:prstGeom prst="rect">
            <a:avLst/>
          </a:prstGeom>
          <a:noFill/>
        </p:spPr>
        <p:txBody>
          <a:bodyPr wrap="square" rtlCol="0">
            <a:spAutoFit/>
          </a:bodyPr>
          <a:lstStyle/>
          <a:p>
            <a:r>
              <a:rPr lang="es-ES" sz="2400" dirty="0" smtClean="0">
                <a:solidFill>
                  <a:srgbClr val="002060"/>
                </a:solidFill>
                <a:latin typeface="Candara" pitchFamily="34" charset="0"/>
              </a:rPr>
              <a:t>	</a:t>
            </a:r>
            <a:r>
              <a:rPr lang="es-MX" sz="2400" dirty="0" smtClean="0">
                <a:solidFill>
                  <a:srgbClr val="002060"/>
                </a:solidFill>
                <a:latin typeface="Candara" pitchFamily="34" charset="0"/>
              </a:rPr>
              <a:t>El presente boletín electrónico está dirigido a todos los estudiantes y profesores tutores que participan activamente en el Sistema Institucional de Tutorías de la Universidad Autónoma de Yucatán con el único fin de hacerles llegar información actualizada con carácter temático y de manera constante a través del correo electrónico.</a:t>
            </a:r>
          </a:p>
          <a:p>
            <a:endParaRPr lang="es-MX" sz="2400" dirty="0" smtClean="0">
              <a:solidFill>
                <a:srgbClr val="002060"/>
              </a:solidFill>
              <a:latin typeface="Candara" pitchFamily="34" charset="0"/>
            </a:endParaRPr>
          </a:p>
          <a:p>
            <a:r>
              <a:rPr lang="es-MX" sz="2400" dirty="0" smtClean="0">
                <a:solidFill>
                  <a:srgbClr val="002060"/>
                </a:solidFill>
                <a:latin typeface="Candara" pitchFamily="34" charset="0"/>
              </a:rPr>
              <a:t>Te invitamos a archivar, consultar y reenviar a amigos, colegas y alumnos esta información y así estarás contribuyendo en la difusión y consolidación de la tutoría a nivel institucional.</a:t>
            </a:r>
          </a:p>
          <a:p>
            <a:pPr algn="just"/>
            <a:endParaRPr lang="es-ES" sz="24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0"/>
            <a:ext cx="9144000" cy="6858000"/>
          </a:xfrm>
          <a:prstGeom prst="rect">
            <a:avLst/>
          </a:prstGeom>
        </p:spPr>
      </p:pic>
      <p:grpSp>
        <p:nvGrpSpPr>
          <p:cNvPr id="2" name="16 Grupo"/>
          <p:cNvGrpSpPr/>
          <p:nvPr/>
        </p:nvGrpSpPr>
        <p:grpSpPr>
          <a:xfrm>
            <a:off x="403138" y="6143644"/>
            <a:ext cx="8191525"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85720"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Secciones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9" name="8 CuadroTexto"/>
          <p:cNvSpPr txBox="1"/>
          <p:nvPr/>
        </p:nvSpPr>
        <p:spPr>
          <a:xfrm>
            <a:off x="2781288" y="365104"/>
            <a:ext cx="5810291" cy="1354217"/>
          </a:xfrm>
          <a:prstGeom prst="rect">
            <a:avLst/>
          </a:prstGeom>
          <a:noFill/>
        </p:spPr>
        <p:txBody>
          <a:bodyPr wrap="square" rtlCol="0">
            <a:spAutoFit/>
          </a:bodyPr>
          <a:lstStyle/>
          <a:p>
            <a:pPr algn="r"/>
            <a:r>
              <a:rPr lang="es-ES" sz="2400" b="1" dirty="0" smtClean="0">
                <a:solidFill>
                  <a:srgbClr val="002060"/>
                </a:solidFill>
                <a:latin typeface="Candara" pitchFamily="34" charset="0"/>
              </a:rPr>
              <a:t/>
            </a:r>
            <a:br>
              <a:rPr lang="es-ES" sz="2400" b="1" dirty="0" smtClean="0">
                <a:solidFill>
                  <a:srgbClr val="002060"/>
                </a:solidFill>
                <a:latin typeface="Candara" pitchFamily="34" charset="0"/>
              </a:rPr>
            </a:br>
            <a:r>
              <a:rPr lang="es-MX" sz="1600" b="1" cap="all" dirty="0" smtClean="0"/>
              <a:t>¿POR QUÉ UN CÓDIGO ÉTICO DEL TUTOR? </a:t>
            </a:r>
            <a:r>
              <a:rPr lang="es-ES" b="1" dirty="0" smtClean="0">
                <a:solidFill>
                  <a:schemeClr val="tx1">
                    <a:lumMod val="95000"/>
                    <a:lumOff val="5000"/>
                  </a:schemeClr>
                </a:solidFill>
                <a:latin typeface="Candara" pitchFamily="34" charset="0"/>
              </a:rPr>
              <a:t/>
            </a:r>
            <a:br>
              <a:rPr lang="es-ES" b="1" dirty="0" smtClean="0">
                <a:solidFill>
                  <a:schemeClr val="tx1">
                    <a:lumMod val="95000"/>
                    <a:lumOff val="5000"/>
                  </a:schemeClr>
                </a:solidFill>
                <a:latin typeface="Candara" pitchFamily="34" charset="0"/>
              </a:rPr>
            </a:br>
            <a:endParaRPr lang="es-ES" b="1" dirty="0" smtClean="0">
              <a:solidFill>
                <a:schemeClr val="tx1">
                  <a:lumMod val="95000"/>
                  <a:lumOff val="5000"/>
                </a:schemeClr>
              </a:solidFill>
              <a:latin typeface="Candara" pitchFamily="34" charset="0"/>
            </a:endParaRPr>
          </a:p>
          <a:p>
            <a:pPr algn="r"/>
            <a:endParaRPr lang="es-ES" sz="2400" dirty="0">
              <a:solidFill>
                <a:srgbClr val="002060"/>
              </a:solidFill>
              <a:latin typeface="Candara" pitchFamily="34" charset="0"/>
            </a:endParaRPr>
          </a:p>
        </p:txBody>
      </p:sp>
      <p:sp>
        <p:nvSpPr>
          <p:cNvPr id="10" name="9 Rectángulo"/>
          <p:cNvSpPr/>
          <p:nvPr/>
        </p:nvSpPr>
        <p:spPr>
          <a:xfrm>
            <a:off x="952475" y="1071546"/>
            <a:ext cx="184731" cy="369332"/>
          </a:xfrm>
          <a:prstGeom prst="rect">
            <a:avLst/>
          </a:prstGeom>
        </p:spPr>
        <p:txBody>
          <a:bodyPr wrap="none">
            <a:spAutoFit/>
          </a:bodyPr>
          <a:lstStyle/>
          <a:p>
            <a:endParaRPr lang="es-ES" dirty="0">
              <a:solidFill>
                <a:srgbClr val="002060"/>
              </a:solidFill>
            </a:endParaRPr>
          </a:p>
        </p:txBody>
      </p:sp>
      <p:sp>
        <p:nvSpPr>
          <p:cNvPr id="11" name="10 Rectángulo"/>
          <p:cNvSpPr/>
          <p:nvPr/>
        </p:nvSpPr>
        <p:spPr>
          <a:xfrm>
            <a:off x="6643702" y="357166"/>
            <a:ext cx="2024076" cy="954107"/>
          </a:xfrm>
          <a:prstGeom prst="rect">
            <a:avLst/>
          </a:prstGeom>
        </p:spPr>
        <p:txBody>
          <a:bodyPr wrap="square">
            <a:spAutoFit/>
          </a:bodyPr>
          <a:lstStyle/>
          <a:p>
            <a:r>
              <a:rPr lang="es-ES" sz="2800" b="1" dirty="0" smtClean="0">
                <a:ln w="1905"/>
                <a:solidFill>
                  <a:schemeClr val="tx2">
                    <a:lumMod val="75000"/>
                  </a:schemeClr>
                </a:solidFill>
                <a:effectLst>
                  <a:innerShdw blurRad="69850" dist="43180" dir="5400000">
                    <a:srgbClr val="000000">
                      <a:alpha val="65000"/>
                    </a:srgbClr>
                  </a:innerShdw>
                </a:effectLst>
              </a:rPr>
              <a:t>CONCEPTOS</a:t>
            </a:r>
            <a: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t> </a:t>
            </a:r>
            <a:b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br>
            <a:endParaRPr lang="es-MX" sz="2800" dirty="0">
              <a:solidFill>
                <a:srgbClr val="CC9900"/>
              </a:solidFill>
            </a:endParaRPr>
          </a:p>
        </p:txBody>
      </p:sp>
      <p:sp>
        <p:nvSpPr>
          <p:cNvPr id="12" name="11 Rectángulo"/>
          <p:cNvSpPr/>
          <p:nvPr/>
        </p:nvSpPr>
        <p:spPr>
          <a:xfrm>
            <a:off x="7000892" y="1214422"/>
            <a:ext cx="2381267"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Noticias</a:t>
            </a:r>
            <a: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t> </a:t>
            </a:r>
            <a:b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br>
            <a:endParaRPr lang="es-MX" sz="2800" dirty="0">
              <a:solidFill>
                <a:srgbClr val="CC9900"/>
              </a:solidFill>
            </a:endParaRPr>
          </a:p>
        </p:txBody>
      </p:sp>
      <p:sp>
        <p:nvSpPr>
          <p:cNvPr id="13" name="12 Rectángulo"/>
          <p:cNvSpPr/>
          <p:nvPr/>
        </p:nvSpPr>
        <p:spPr>
          <a:xfrm>
            <a:off x="7742258" y="1714488"/>
            <a:ext cx="1333509"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tips</a:t>
            </a:r>
            <a:r>
              <a:rPr lang="es-ES" sz="2800" b="1" dirty="0" smtClean="0">
                <a:ln w="1905"/>
                <a:solidFill>
                  <a:schemeClr val="tx2">
                    <a:lumMod val="75000"/>
                  </a:schemeClr>
                </a:solidFill>
                <a:effectLst>
                  <a:innerShdw blurRad="69850" dist="43180" dir="5400000">
                    <a:srgbClr val="000000">
                      <a:alpha val="65000"/>
                    </a:srgbClr>
                  </a:innerShdw>
                </a:effectLst>
              </a:rPr>
              <a:t> </a:t>
            </a:r>
            <a:br>
              <a:rPr lang="es-ES" sz="2800" b="1" dirty="0" smtClean="0">
                <a:ln w="1905"/>
                <a:solidFill>
                  <a:schemeClr val="tx2">
                    <a:lumMod val="75000"/>
                  </a:schemeClr>
                </a:solidFill>
                <a:effectLst>
                  <a:innerShdw blurRad="69850" dist="43180" dir="5400000">
                    <a:srgbClr val="000000">
                      <a:alpha val="65000"/>
                    </a:srgbClr>
                  </a:innerShdw>
                </a:effectLst>
              </a:rPr>
            </a:br>
            <a:endParaRPr lang="es-MX" sz="2800" b="1" dirty="0">
              <a:ln w="1905"/>
              <a:solidFill>
                <a:schemeClr val="tx2">
                  <a:lumMod val="75000"/>
                </a:schemeClr>
              </a:solidFill>
              <a:effectLst>
                <a:innerShdw blurRad="69850" dist="43180" dir="5400000">
                  <a:srgbClr val="000000">
                    <a:alpha val="65000"/>
                  </a:srgbClr>
                </a:innerShdw>
              </a:effectLst>
            </a:endParaRPr>
          </a:p>
        </p:txBody>
      </p:sp>
      <p:sp>
        <p:nvSpPr>
          <p:cNvPr id="14" name="13 Rectángulo"/>
          <p:cNvSpPr/>
          <p:nvPr/>
        </p:nvSpPr>
        <p:spPr>
          <a:xfrm>
            <a:off x="6424626" y="3286124"/>
            <a:ext cx="3238523" cy="954107"/>
          </a:xfrm>
          <a:prstGeom prst="rect">
            <a:avLst/>
          </a:prstGeom>
        </p:spPr>
        <p:txBody>
          <a:bodyPr wrap="square">
            <a:spAutoFit/>
          </a:bodyPr>
          <a:lstStyle/>
          <a:p>
            <a:r>
              <a:rPr lang="es-ES" sz="2800" b="1" cap="all" dirty="0" err="1" smtClean="0">
                <a:ln w="1905"/>
                <a:solidFill>
                  <a:schemeClr val="tx2">
                    <a:lumMod val="75000"/>
                  </a:schemeClr>
                </a:solidFill>
                <a:effectLst>
                  <a:innerShdw blurRad="69850" dist="43180" dir="5400000">
                    <a:srgbClr val="000000">
                      <a:alpha val="65000"/>
                    </a:srgbClr>
                  </a:innerShdw>
                </a:effectLst>
              </a:rPr>
              <a:t>Tutografía</a:t>
            </a:r>
            <a:r>
              <a:rPr lang="es-ES" sz="2800" b="1" cap="all" dirty="0" smtClean="0">
                <a:ln w="1905"/>
                <a:solidFill>
                  <a:schemeClr val="tx2">
                    <a:lumMod val="75000"/>
                  </a:schemeClr>
                </a:solidFill>
                <a:effectLst>
                  <a:innerShdw blurRad="69850" dist="43180" dir="5400000">
                    <a:srgbClr val="000000">
                      <a:alpha val="65000"/>
                    </a:srgbClr>
                  </a:innerShdw>
                </a:effectLst>
              </a:rPr>
              <a:t> </a:t>
            </a:r>
            <a:r>
              <a:rPr lang="es-ES" sz="2800" b="1" dirty="0" smtClean="0">
                <a:ln w="1905"/>
                <a:solidFill>
                  <a:schemeClr val="tx2">
                    <a:lumMod val="75000"/>
                  </a:schemeClr>
                </a:solidFill>
                <a:effectLst>
                  <a:innerShdw blurRad="69850" dist="43180" dir="5400000">
                    <a:srgbClr val="000000">
                      <a:alpha val="65000"/>
                    </a:srgbClr>
                  </a:innerShdw>
                </a:effectLst>
              </a:rPr>
              <a:t> </a:t>
            </a:r>
            <a:r>
              <a:rPr lang="es-ES" sz="2800" b="1" dirty="0" smtClean="0">
                <a:ln w="1905"/>
                <a:solidFill>
                  <a:schemeClr val="tx2">
                    <a:lumMod val="75000"/>
                  </a:schemeClr>
                </a:solidFill>
                <a:effectLst>
                  <a:innerShdw blurRad="69850" dist="43180" dir="5400000">
                    <a:srgbClr val="000000">
                      <a:alpha val="65000"/>
                    </a:srgbClr>
                  </a:innerShdw>
                </a:effectLst>
              </a:rPr>
              <a:t/>
            </a:r>
            <a:br>
              <a:rPr lang="es-ES" sz="2800" b="1" dirty="0" smtClean="0">
                <a:ln w="1905"/>
                <a:solidFill>
                  <a:schemeClr val="tx2">
                    <a:lumMod val="75000"/>
                  </a:schemeClr>
                </a:solidFill>
                <a:effectLst>
                  <a:innerShdw blurRad="69850" dist="43180" dir="5400000">
                    <a:srgbClr val="000000">
                      <a:alpha val="65000"/>
                    </a:srgbClr>
                  </a:innerShdw>
                </a:effectLst>
              </a:rPr>
            </a:br>
            <a:endParaRPr lang="es-MX" sz="2800" b="1" dirty="0">
              <a:ln w="1905"/>
              <a:solidFill>
                <a:schemeClr val="tx2">
                  <a:lumMod val="75000"/>
                </a:schemeClr>
              </a:solidFill>
              <a:effectLst>
                <a:innerShdw blurRad="69850" dist="43180" dir="5400000">
                  <a:srgbClr val="000000">
                    <a:alpha val="65000"/>
                  </a:srgbClr>
                </a:innerShdw>
              </a:effectLst>
            </a:endParaRPr>
          </a:p>
        </p:txBody>
      </p:sp>
      <p:sp>
        <p:nvSpPr>
          <p:cNvPr id="15" name="14 Rectángulo"/>
          <p:cNvSpPr/>
          <p:nvPr/>
        </p:nvSpPr>
        <p:spPr>
          <a:xfrm>
            <a:off x="7256482" y="4595818"/>
            <a:ext cx="2381267"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risitas </a:t>
            </a:r>
            <a:br>
              <a:rPr lang="es-ES" sz="2800" b="1" cap="all" dirty="0" smtClean="0">
                <a:ln w="1905"/>
                <a:solidFill>
                  <a:schemeClr val="tx2">
                    <a:lumMod val="75000"/>
                  </a:schemeClr>
                </a:solidFill>
                <a:effectLst>
                  <a:innerShdw blurRad="69850" dist="43180" dir="5400000">
                    <a:srgbClr val="000000">
                      <a:alpha val="65000"/>
                    </a:srgbClr>
                  </a:innerShdw>
                </a:effectLst>
              </a:rPr>
            </a:br>
            <a:endParaRPr lang="es-MX" sz="2800" b="1" cap="all" dirty="0" smtClean="0">
              <a:ln w="1905"/>
              <a:solidFill>
                <a:schemeClr val="tx2">
                  <a:lumMod val="75000"/>
                </a:schemeClr>
              </a:solidFill>
              <a:effectLst>
                <a:innerShdw blurRad="69850" dist="43180" dir="5400000">
                  <a:srgbClr val="000000">
                    <a:alpha val="65000"/>
                  </a:srgbClr>
                </a:innerShdw>
              </a:effectLst>
            </a:endParaRPr>
          </a:p>
        </p:txBody>
      </p:sp>
      <p:sp>
        <p:nvSpPr>
          <p:cNvPr id="16" name="15 Rectángulo"/>
          <p:cNvSpPr/>
          <p:nvPr/>
        </p:nvSpPr>
        <p:spPr>
          <a:xfrm>
            <a:off x="6840546" y="5645164"/>
            <a:ext cx="3048021"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CrédiTOS</a:t>
            </a:r>
            <a: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t> </a:t>
            </a:r>
            <a:br>
              <a:rPr lang="es-ES" sz="2800" b="1" cap="all" dirty="0" smtClean="0">
                <a:ln/>
                <a:solidFill>
                  <a:srgbClr val="CC99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itchFamily="34" charset="0"/>
              </a:rPr>
            </a:br>
            <a:endParaRPr lang="es-MX" sz="2800" dirty="0">
              <a:solidFill>
                <a:srgbClr val="CC9900"/>
              </a:solidFill>
            </a:endParaRPr>
          </a:p>
        </p:txBody>
      </p:sp>
      <p:pic>
        <p:nvPicPr>
          <p:cNvPr id="19460" name="Picture 4" descr="http://www.leteoediciones.com/img/libros.gif"/>
          <p:cNvPicPr>
            <a:picLocks noChangeAspect="1" noChangeArrowheads="1"/>
          </p:cNvPicPr>
          <p:nvPr/>
        </p:nvPicPr>
        <p:blipFill>
          <a:blip r:embed="rId5"/>
          <a:srcRect/>
          <a:stretch>
            <a:fillRect/>
          </a:stretch>
        </p:blipFill>
        <p:spPr bwMode="auto">
          <a:xfrm>
            <a:off x="0" y="4286256"/>
            <a:ext cx="3000396" cy="2187561"/>
          </a:xfrm>
          <a:prstGeom prst="rect">
            <a:avLst/>
          </a:prstGeom>
          <a:ln>
            <a:noFill/>
          </a:ln>
          <a:effectLst>
            <a:softEdge rad="112500"/>
          </a:effectLst>
        </p:spPr>
      </p:pic>
      <p:sp>
        <p:nvSpPr>
          <p:cNvPr id="17" name="16 Rectángulo"/>
          <p:cNvSpPr/>
          <p:nvPr/>
        </p:nvSpPr>
        <p:spPr>
          <a:xfrm>
            <a:off x="6146777" y="2505068"/>
            <a:ext cx="3238523"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canalización  </a:t>
            </a:r>
            <a:r>
              <a:rPr lang="es-ES" sz="2800" b="1" dirty="0" smtClean="0">
                <a:ln w="1905"/>
                <a:solidFill>
                  <a:schemeClr val="tx2">
                    <a:lumMod val="75000"/>
                  </a:schemeClr>
                </a:solidFill>
                <a:effectLst>
                  <a:innerShdw blurRad="69850" dist="43180" dir="5400000">
                    <a:srgbClr val="000000">
                      <a:alpha val="65000"/>
                    </a:srgbClr>
                  </a:innerShdw>
                </a:effectLst>
              </a:rPr>
              <a:t> </a:t>
            </a:r>
            <a:r>
              <a:rPr lang="es-ES" sz="2800" b="1" dirty="0" smtClean="0">
                <a:ln w="1905"/>
                <a:solidFill>
                  <a:schemeClr val="tx2">
                    <a:lumMod val="75000"/>
                  </a:schemeClr>
                </a:solidFill>
                <a:effectLst>
                  <a:innerShdw blurRad="69850" dist="43180" dir="5400000">
                    <a:srgbClr val="000000">
                      <a:alpha val="65000"/>
                    </a:srgbClr>
                  </a:innerShdw>
                </a:effectLst>
              </a:rPr>
              <a:t/>
            </a:r>
            <a:br>
              <a:rPr lang="es-ES" sz="2800" b="1" dirty="0" smtClean="0">
                <a:ln w="1905"/>
                <a:solidFill>
                  <a:schemeClr val="tx2">
                    <a:lumMod val="75000"/>
                  </a:schemeClr>
                </a:solidFill>
                <a:effectLst>
                  <a:innerShdw blurRad="69850" dist="43180" dir="5400000">
                    <a:srgbClr val="000000">
                      <a:alpha val="65000"/>
                    </a:srgbClr>
                  </a:innerShdw>
                </a:effectLst>
              </a:rPr>
            </a:br>
            <a:endParaRPr lang="es-MX" sz="2800" b="1" dirty="0">
              <a:ln w="1905"/>
              <a:solidFill>
                <a:schemeClr val="tx2">
                  <a:lumMod val="75000"/>
                </a:schemeClr>
              </a:solidFill>
              <a:effectLst>
                <a:innerShdw blurRad="69850" dist="43180" dir="5400000">
                  <a:srgbClr val="000000">
                    <a:alpha val="65000"/>
                  </a:srgbClr>
                </a:innerShdw>
              </a:effectLst>
            </a:endParaRPr>
          </a:p>
        </p:txBody>
      </p:sp>
      <p:sp>
        <p:nvSpPr>
          <p:cNvPr id="20" name="19 Rectángulo"/>
          <p:cNvSpPr/>
          <p:nvPr/>
        </p:nvSpPr>
        <p:spPr>
          <a:xfrm>
            <a:off x="6500826" y="3919542"/>
            <a:ext cx="2357454"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tema  libre  </a:t>
            </a:r>
            <a:r>
              <a:rPr lang="es-ES" sz="2800" b="1" cap="all" dirty="0" smtClean="0">
                <a:ln w="1905"/>
                <a:solidFill>
                  <a:schemeClr val="tx2">
                    <a:lumMod val="75000"/>
                  </a:schemeClr>
                </a:solidFill>
                <a:effectLst>
                  <a:innerShdw blurRad="69850" dist="43180" dir="5400000">
                    <a:srgbClr val="000000">
                      <a:alpha val="65000"/>
                    </a:srgbClr>
                  </a:innerShdw>
                </a:effectLst>
              </a:rPr>
              <a:t/>
            </a:r>
            <a:br>
              <a:rPr lang="es-ES" sz="2800" b="1" cap="all" dirty="0" smtClean="0">
                <a:ln w="1905"/>
                <a:solidFill>
                  <a:schemeClr val="tx2">
                    <a:lumMod val="75000"/>
                  </a:schemeClr>
                </a:solidFill>
                <a:effectLst>
                  <a:innerShdw blurRad="69850" dist="43180" dir="5400000">
                    <a:srgbClr val="000000">
                      <a:alpha val="65000"/>
                    </a:srgbClr>
                  </a:innerShdw>
                </a:effectLst>
              </a:rPr>
            </a:br>
            <a:endParaRPr lang="es-MX" sz="2800" b="1" cap="all" dirty="0" smtClean="0">
              <a:ln w="1905"/>
              <a:solidFill>
                <a:schemeClr val="tx2">
                  <a:lumMod val="75000"/>
                </a:schemeClr>
              </a:solidFill>
              <a:effectLst>
                <a:innerShdw blurRad="69850" dist="43180" dir="5400000">
                  <a:srgbClr val="000000">
                    <a:alpha val="65000"/>
                  </a:srgbClr>
                </a:innerShdw>
              </a:effectLst>
            </a:endParaRPr>
          </a:p>
        </p:txBody>
      </p:sp>
      <p:sp>
        <p:nvSpPr>
          <p:cNvPr id="21" name="20 Rectángulo"/>
          <p:cNvSpPr/>
          <p:nvPr/>
        </p:nvSpPr>
        <p:spPr>
          <a:xfrm>
            <a:off x="5540380" y="5143499"/>
            <a:ext cx="3286148" cy="954107"/>
          </a:xfrm>
          <a:prstGeom prst="rect">
            <a:avLst/>
          </a:prstGeom>
        </p:spPr>
        <p:txBody>
          <a:bodyPr wrap="square">
            <a:spAutoFit/>
          </a:bodyPr>
          <a:lstStyle/>
          <a:p>
            <a:r>
              <a:rPr lang="es-ES" sz="2800" b="1" cap="all" dirty="0" smtClean="0">
                <a:ln w="1905"/>
                <a:solidFill>
                  <a:schemeClr val="tx2">
                    <a:lumMod val="75000"/>
                  </a:schemeClr>
                </a:solidFill>
                <a:effectLst>
                  <a:innerShdw blurRad="69850" dist="43180" dir="5400000">
                    <a:srgbClr val="000000">
                      <a:alpha val="65000"/>
                    </a:srgbClr>
                  </a:innerShdw>
                </a:effectLst>
              </a:rPr>
              <a:t>Ligas a recursos  </a:t>
            </a:r>
            <a:r>
              <a:rPr lang="es-ES" sz="2800" b="1" cap="all" dirty="0" smtClean="0">
                <a:ln w="1905"/>
                <a:solidFill>
                  <a:schemeClr val="tx2">
                    <a:lumMod val="75000"/>
                  </a:schemeClr>
                </a:solidFill>
                <a:effectLst>
                  <a:innerShdw blurRad="69850" dist="43180" dir="5400000">
                    <a:srgbClr val="000000">
                      <a:alpha val="65000"/>
                    </a:srgbClr>
                  </a:innerShdw>
                </a:effectLst>
              </a:rPr>
              <a:t/>
            </a:r>
            <a:br>
              <a:rPr lang="es-ES" sz="2800" b="1" cap="all" dirty="0" smtClean="0">
                <a:ln w="1905"/>
                <a:solidFill>
                  <a:schemeClr val="tx2">
                    <a:lumMod val="75000"/>
                  </a:schemeClr>
                </a:solidFill>
                <a:effectLst>
                  <a:innerShdw blurRad="69850" dist="43180" dir="5400000">
                    <a:srgbClr val="000000">
                      <a:alpha val="65000"/>
                    </a:srgbClr>
                  </a:innerShdw>
                </a:effectLst>
              </a:rPr>
            </a:br>
            <a:endParaRPr lang="es-MX" sz="2800" b="1" cap="all" dirty="0" smtClean="0">
              <a:ln w="1905"/>
              <a:solidFill>
                <a:schemeClr val="tx2">
                  <a:lumMod val="75000"/>
                </a:schemeClr>
              </a:solidFill>
              <a:effectLst>
                <a:innerShdw blurRad="69850" dist="43180" dir="5400000">
                  <a:srgbClr val="000000">
                    <a:alpha val="65000"/>
                  </a:srgbClr>
                </a:innerShdw>
              </a:effectLst>
            </a:endParaRPr>
          </a:p>
        </p:txBody>
      </p:sp>
      <p:sp>
        <p:nvSpPr>
          <p:cNvPr id="22" name="21 CuadroTexto"/>
          <p:cNvSpPr txBox="1"/>
          <p:nvPr/>
        </p:nvSpPr>
        <p:spPr>
          <a:xfrm>
            <a:off x="2740012" y="4222756"/>
            <a:ext cx="5810291" cy="1015663"/>
          </a:xfrm>
          <a:prstGeom prst="rect">
            <a:avLst/>
          </a:prstGeom>
          <a:noFill/>
        </p:spPr>
        <p:txBody>
          <a:bodyPr wrap="square" rtlCol="0">
            <a:spAutoFit/>
          </a:bodyPr>
          <a:lstStyle/>
          <a:p>
            <a:pPr algn="r"/>
            <a:r>
              <a:rPr lang="es-ES" b="1" dirty="0" smtClean="0">
                <a:solidFill>
                  <a:schemeClr val="tx1">
                    <a:lumMod val="95000"/>
                    <a:lumOff val="5000"/>
                  </a:schemeClr>
                </a:solidFill>
                <a:latin typeface="Candara" pitchFamily="34" charset="0"/>
              </a:rPr>
              <a:t>EL TIEMPO</a:t>
            </a:r>
            <a:r>
              <a:rPr lang="es-ES" b="1" dirty="0" smtClean="0">
                <a:solidFill>
                  <a:schemeClr val="tx1">
                    <a:lumMod val="95000"/>
                    <a:lumOff val="5000"/>
                  </a:schemeClr>
                </a:solidFill>
                <a:latin typeface="Candara" pitchFamily="34" charset="0"/>
              </a:rPr>
              <a:t/>
            </a:r>
            <a:br>
              <a:rPr lang="es-ES" b="1" dirty="0" smtClean="0">
                <a:solidFill>
                  <a:schemeClr val="tx1">
                    <a:lumMod val="95000"/>
                    <a:lumOff val="5000"/>
                  </a:schemeClr>
                </a:solidFill>
                <a:latin typeface="Candara" pitchFamily="34" charset="0"/>
              </a:rPr>
            </a:br>
            <a:endParaRPr lang="es-ES" b="1" dirty="0" smtClean="0">
              <a:solidFill>
                <a:schemeClr val="tx1">
                  <a:lumMod val="95000"/>
                  <a:lumOff val="5000"/>
                </a:schemeClr>
              </a:solidFill>
              <a:latin typeface="Candara" pitchFamily="34" charset="0"/>
            </a:endParaRPr>
          </a:p>
          <a:p>
            <a:pPr algn="r"/>
            <a:endParaRPr lang="es-ES" sz="2400" dirty="0">
              <a:solidFill>
                <a:srgbClr val="002060"/>
              </a:solidFill>
              <a:latin typeface="Candara" pitchFamily="34" charset="0"/>
            </a:endParaRPr>
          </a:p>
        </p:txBody>
      </p:sp>
      <p:sp>
        <p:nvSpPr>
          <p:cNvPr id="23" name="22 CuadroTexto"/>
          <p:cNvSpPr txBox="1"/>
          <p:nvPr/>
        </p:nvSpPr>
        <p:spPr>
          <a:xfrm>
            <a:off x="-38100" y="2435224"/>
            <a:ext cx="8643998" cy="1708160"/>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r>
              <a:rPr lang="es-MX" sz="1600" b="1" cap="all" dirty="0" smtClean="0"/>
              <a:t>¿</a:t>
            </a:r>
            <a:r>
              <a:rPr lang="es-MX" sz="1600" b="1" cap="all" dirty="0" smtClean="0"/>
              <a:t>A qué se refiere la </a:t>
            </a:r>
            <a:r>
              <a:rPr lang="es-MX" sz="1600" b="1" cap="all" dirty="0" smtClean="0"/>
              <a:t>canalización dentro </a:t>
            </a:r>
            <a:r>
              <a:rPr lang="es-MX" sz="1600" b="1" cap="all" dirty="0" smtClean="0"/>
              <a:t>de la actividad tutorial</a:t>
            </a:r>
            <a:r>
              <a:rPr lang="es-MX" sz="1400" b="1" cap="all" dirty="0" smtClean="0"/>
              <a:t>? </a:t>
            </a:r>
            <a:r>
              <a:rPr lang="es-MX" sz="1400" b="1" cap="all" dirty="0" smtClean="0">
                <a:solidFill>
                  <a:schemeClr val="tx1">
                    <a:lumMod val="95000"/>
                    <a:lumOff val="5000"/>
                  </a:schemeClr>
                </a:solidFill>
                <a:latin typeface="Candara" pitchFamily="34" charset="0"/>
              </a:rPr>
              <a:t/>
            </a:r>
            <a:br>
              <a:rPr lang="es-MX" sz="1400" b="1" cap="all" dirty="0" smtClean="0">
                <a:solidFill>
                  <a:schemeClr val="tx1">
                    <a:lumMod val="95000"/>
                    <a:lumOff val="5000"/>
                  </a:schemeClr>
                </a:solidFill>
                <a:latin typeface="Candara" pitchFamily="34" charset="0"/>
              </a:rPr>
            </a:br>
            <a:r>
              <a:rPr lang="es-MX" sz="1600" b="1" cap="all" dirty="0" smtClean="0"/>
              <a:t> </a:t>
            </a:r>
            <a:r>
              <a:rPr lang="es-MX" sz="1600" b="1" cap="all" dirty="0" smtClean="0"/>
              <a:t/>
            </a:r>
            <a:br>
              <a:rPr lang="es-MX" sz="1600" b="1" cap="all" dirty="0" smtClean="0"/>
            </a:br>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
        <p:nvSpPr>
          <p:cNvPr id="24" name="23 CuadroTexto"/>
          <p:cNvSpPr txBox="1"/>
          <p:nvPr/>
        </p:nvSpPr>
        <p:spPr>
          <a:xfrm>
            <a:off x="2755888" y="1677974"/>
            <a:ext cx="5810291" cy="1354217"/>
          </a:xfrm>
          <a:prstGeom prst="rect">
            <a:avLst/>
          </a:prstGeom>
          <a:noFill/>
        </p:spPr>
        <p:txBody>
          <a:bodyPr wrap="square" rtlCol="0">
            <a:spAutoFit/>
          </a:bodyPr>
          <a:lstStyle/>
          <a:p>
            <a:pPr algn="r"/>
            <a:r>
              <a:rPr lang="es-ES" sz="2400" b="1" dirty="0" smtClean="0">
                <a:solidFill>
                  <a:srgbClr val="002060"/>
                </a:solidFill>
                <a:latin typeface="Candara" pitchFamily="34" charset="0"/>
              </a:rPr>
              <a:t/>
            </a:r>
            <a:br>
              <a:rPr lang="es-ES" sz="2400" b="1" dirty="0" smtClean="0">
                <a:solidFill>
                  <a:srgbClr val="002060"/>
                </a:solidFill>
                <a:latin typeface="Candara" pitchFamily="34" charset="0"/>
              </a:rPr>
            </a:br>
            <a:r>
              <a:rPr lang="es-MX" sz="1600" b="1" cap="all" dirty="0" smtClean="0"/>
              <a:t>MITOS DE LA TUTORÍA </a:t>
            </a:r>
            <a:r>
              <a:rPr lang="es-ES" b="1" dirty="0" smtClean="0">
                <a:solidFill>
                  <a:schemeClr val="tx1">
                    <a:lumMod val="95000"/>
                    <a:lumOff val="5000"/>
                  </a:schemeClr>
                </a:solidFill>
                <a:latin typeface="Candara" pitchFamily="34" charset="0"/>
              </a:rPr>
              <a:t/>
            </a:r>
            <a:br>
              <a:rPr lang="es-ES" b="1" dirty="0" smtClean="0">
                <a:solidFill>
                  <a:schemeClr val="tx1">
                    <a:lumMod val="95000"/>
                    <a:lumOff val="5000"/>
                  </a:schemeClr>
                </a:solidFill>
                <a:latin typeface="Candara" pitchFamily="34" charset="0"/>
              </a:rPr>
            </a:br>
            <a:endParaRPr lang="es-ES" b="1" dirty="0" smtClean="0">
              <a:solidFill>
                <a:schemeClr val="tx1">
                  <a:lumMod val="95000"/>
                  <a:lumOff val="5000"/>
                </a:schemeClr>
              </a:solidFill>
              <a:latin typeface="Candara" pitchFamily="34" charset="0"/>
            </a:endParaRPr>
          </a:p>
          <a:p>
            <a:pPr algn="r"/>
            <a:endParaRPr lang="es-ES" sz="2400" dirty="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11502"/>
            <a:ext cx="9144000" cy="6858000"/>
          </a:xfrm>
          <a:prstGeom prst="rect">
            <a:avLst/>
          </a:prstGeom>
        </p:spPr>
      </p:pic>
      <p:grpSp>
        <p:nvGrpSpPr>
          <p:cNvPr id="2" name="16 Grupo"/>
          <p:cNvGrpSpPr/>
          <p:nvPr/>
        </p:nvGrpSpPr>
        <p:grpSpPr>
          <a:xfrm>
            <a:off x="403138" y="6203604"/>
            <a:ext cx="8191525"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14282"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Conceptos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0"/>
            <a:ext cx="8643998" cy="6863417"/>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r>
              <a:rPr lang="es-MX" b="1" dirty="0" smtClean="0">
                <a:solidFill>
                  <a:schemeClr val="tx1">
                    <a:lumMod val="95000"/>
                    <a:lumOff val="5000"/>
                  </a:schemeClr>
                </a:solidFill>
                <a:latin typeface="Candara" pitchFamily="34" charset="0"/>
              </a:rPr>
              <a:t>¿POR QUÉ UN CÓDIGO ÉTICO DEL TUTOR?</a:t>
            </a: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dirty="0" smtClean="0"/>
              <a:t>Elías Alfonso Góngora Coronado</a:t>
            </a:r>
            <a:br>
              <a:rPr lang="es-MX" sz="1400" dirty="0" smtClean="0"/>
            </a:br>
            <a:r>
              <a:rPr lang="es-MX" sz="1400" dirty="0" smtClean="0"/>
              <a:t>Facultad de Psicología</a:t>
            </a:r>
            <a:endParaRPr lang="es-MX" sz="1400" dirty="0" smtClean="0">
              <a:solidFill>
                <a:srgbClr val="002060"/>
              </a:solidFill>
              <a:latin typeface="Candara" pitchFamily="34" charset="0"/>
            </a:endParaRPr>
          </a:p>
          <a:p>
            <a:r>
              <a:rPr lang="es-MX" sz="1600" dirty="0" smtClean="0">
                <a:solidFill>
                  <a:srgbClr val="002060"/>
                </a:solidFill>
                <a:latin typeface="Candara" pitchFamily="34" charset="0"/>
              </a:rPr>
              <a:t/>
            </a:r>
            <a:br>
              <a:rPr lang="es-MX" sz="1600" dirty="0" smtClean="0">
                <a:solidFill>
                  <a:srgbClr val="002060"/>
                </a:solidFill>
                <a:latin typeface="Candara" pitchFamily="34" charset="0"/>
              </a:rPr>
            </a:br>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Aún cuando pudiera parecer contrario a la importancia de tener un código ético del tutor, es preciso señalar que la ética, en su significado más profundo, no tendría que ser objeto de una reglamentación. La ética no es un conjunto de normas y reglas externas a la persona, sino que la persona es estructuralmente ética. La necesidad de tener un código, nace de la aplicación de las normas generales de conducta en la práctica cotidiana y es un complemento práctico de la ética. Y es que la ética, es una rama de la filosofía, y en su sentido más amplio pero también más completo es el arte de saber vivir; es el arte de la vida buena, dada por valores que protegen el desarrollo integral y armónico del ser humano, tanto para uno mismo como en su relación con los demás. Pero estrictamente, deberá ser pensamiento y acción realizados por convicción y no por obligación.</a:t>
            </a:r>
          </a:p>
          <a:p>
            <a:pPr algn="just"/>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Por eso, la ética es más que un código ético y éste abarca más que un código deontológico (cumplimiento de los deberes). La ética toca entre otras, dos características esenciales del ser humano que son la inteligencia y la voluntad (razón y corazón), y por ello supone (lo más importante): pensar en nuestra vida y (lo más difícil): vivir nuestro pensamiento. Pero además, una persona ética no sólo piensa bien y actúa bien, sino que se alegra con el bien. Es claro que la ética tiene que ver con el razonamiento moral y la acción correcta, pero también con el afecto. La persona se manifiesta en la acción, pero también en sus respuestas afectivas. Hay una relación esencial entre logos, eros y </a:t>
            </a:r>
            <a:r>
              <a:rPr lang="es-MX" sz="1600" dirty="0" err="1" smtClean="0">
                <a:solidFill>
                  <a:srgbClr val="002060"/>
                </a:solidFill>
                <a:latin typeface="Candara" pitchFamily="34" charset="0"/>
              </a:rPr>
              <a:t>ethos</a:t>
            </a:r>
            <a:r>
              <a:rPr lang="es-MX" sz="1600" dirty="0" smtClean="0">
                <a:solidFill>
                  <a:srgbClr val="002060"/>
                </a:solidFill>
                <a:latin typeface="Candara" pitchFamily="34" charset="0"/>
              </a:rPr>
              <a:t>: (inteligencia, afectividad y modo de ser).</a:t>
            </a:r>
          </a:p>
          <a:p>
            <a:pPr algn="just"/>
            <a:r>
              <a:rPr lang="es-MX" sz="1600" dirty="0" smtClean="0">
                <a:solidFill>
                  <a:srgbClr val="002060"/>
                </a:solidFill>
                <a:latin typeface="Candara" pitchFamily="34" charset="0"/>
              </a:rPr>
              <a:t> </a:t>
            </a:r>
            <a:br>
              <a:rPr lang="es-MX" sz="1600" dirty="0" smtClean="0">
                <a:solidFill>
                  <a:srgbClr val="002060"/>
                </a:solidFill>
                <a:latin typeface="Candara" pitchFamily="34" charset="0"/>
              </a:rPr>
            </a:br>
            <a:endParaRPr lang="es-MX" sz="1600" dirty="0" smtClean="0">
              <a:solidFill>
                <a:srgbClr val="002060"/>
              </a:solidFill>
              <a:latin typeface="Candara" pitchFamily="34" charset="0"/>
            </a:endParaRPr>
          </a:p>
          <a:p>
            <a:pPr algn="just"/>
            <a:endParaRPr lang="es-ES" sz="12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11502"/>
            <a:ext cx="9144000" cy="6858000"/>
          </a:xfrm>
          <a:prstGeom prst="rect">
            <a:avLst/>
          </a:prstGeom>
        </p:spPr>
      </p:pic>
      <p:grpSp>
        <p:nvGrpSpPr>
          <p:cNvPr id="2" name="16 Grupo"/>
          <p:cNvGrpSpPr/>
          <p:nvPr/>
        </p:nvGrpSpPr>
        <p:grpSpPr>
          <a:xfrm>
            <a:off x="403138" y="6143644"/>
            <a:ext cx="8191525"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8" name="7 CuadroTexto"/>
          <p:cNvSpPr txBox="1"/>
          <p:nvPr/>
        </p:nvSpPr>
        <p:spPr>
          <a:xfrm>
            <a:off x="500034" y="428604"/>
            <a:ext cx="8191558" cy="5878532"/>
          </a:xfrm>
          <a:prstGeom prst="rect">
            <a:avLst/>
          </a:prstGeom>
          <a:noFill/>
        </p:spPr>
        <p:txBody>
          <a:bodyPr wrap="square" rtlCol="0">
            <a:spAutoFit/>
          </a:bodyPr>
          <a:lstStyle/>
          <a:p>
            <a:pPr algn="just"/>
            <a:r>
              <a:rPr lang="es-MX" sz="1600" dirty="0" smtClean="0">
                <a:solidFill>
                  <a:srgbClr val="002060"/>
                </a:solidFill>
                <a:latin typeface="Candara" pitchFamily="34" charset="0"/>
              </a:rPr>
              <a:t>Un código de ética profesional es una organización sistemática del “</a:t>
            </a:r>
            <a:r>
              <a:rPr lang="es-MX" sz="1600" dirty="0" err="1" smtClean="0">
                <a:solidFill>
                  <a:srgbClr val="002060"/>
                </a:solidFill>
                <a:latin typeface="Candara" pitchFamily="34" charset="0"/>
              </a:rPr>
              <a:t>ethos</a:t>
            </a:r>
            <a:r>
              <a:rPr lang="es-MX" sz="1600" dirty="0" smtClean="0">
                <a:solidFill>
                  <a:srgbClr val="002060"/>
                </a:solidFill>
                <a:latin typeface="Candara" pitchFamily="34" charset="0"/>
              </a:rPr>
              <a:t> profesional”, es decir de las responsabilidades que provienen del rol del profesional y de las expectativas que las personas tienen derecho a exigir en la relación con ese profesional. Representa un esfuerzo por garantizar fomentar el </a:t>
            </a:r>
            <a:r>
              <a:rPr lang="es-MX" sz="1600" dirty="0" err="1" smtClean="0">
                <a:solidFill>
                  <a:srgbClr val="002060"/>
                </a:solidFill>
                <a:latin typeface="Candara" pitchFamily="34" charset="0"/>
              </a:rPr>
              <a:t>ethos</a:t>
            </a:r>
            <a:r>
              <a:rPr lang="es-MX" sz="1600" dirty="0" smtClean="0">
                <a:solidFill>
                  <a:srgbClr val="002060"/>
                </a:solidFill>
                <a:latin typeface="Candara" pitchFamily="34" charset="0"/>
              </a:rPr>
              <a:t> de la profesión frente a la sociedad. En el caso que nos ocupa de la tutoría, será un valioso instrumento en la medida que exprese, de forma exhaustiva y explícita, los principios, valores y normas que emergen del rol del tutor. En ese sentido, será un medio muy útil para promover la confianza mutua entre el tutor y el tutorado.</a:t>
            </a:r>
          </a:p>
          <a:p>
            <a:pPr algn="just"/>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El código ético del tutor se constituirá en un instrumento orientador de la conciencia del tutor pero no deberá inducir a pensar que su responsabilidad se reduce a cumplir explícitamente lo que está prescrito o prohibido en el código. Los principios y normas éticas que considere este código ético podrán guiar al tutor en su práctica cotidiana, no solamente para regular la relación con los tutorados, con colegas y autoridades sino también para crear una imagen seria y respetable de esta importante actividad educativa. </a:t>
            </a:r>
          </a:p>
          <a:p>
            <a:pPr algn="just"/>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De ahí la importancia de tener un código ético del tutor como complemento de la normatividad. Pero este código ético como los códigos éticos en general, nunca serán un producto terminado y su evaluación tendrá que ser permanente y el análisis de dilemas y problemas éticos tendrá que ser un proceso dinámico y continuo, para que se pueda responder a las circunstancias nuevas y pueda cumplir con su cometido con eficacia en torno a la excelencia.</a:t>
            </a:r>
          </a:p>
          <a:p>
            <a:endParaRPr lang="es-ES" sz="24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0"/>
            <a:ext cx="9144000" cy="6858000"/>
          </a:xfrm>
          <a:prstGeom prst="rect">
            <a:avLst/>
          </a:prstGeom>
        </p:spPr>
      </p:pic>
      <p:grpSp>
        <p:nvGrpSpPr>
          <p:cNvPr id="2" name="16 Grupo"/>
          <p:cNvGrpSpPr/>
          <p:nvPr/>
        </p:nvGrpSpPr>
        <p:grpSpPr>
          <a:xfrm>
            <a:off x="0" y="6143644"/>
            <a:ext cx="9144000"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85720" y="-4497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Noticias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9" name="8 CuadroTexto"/>
          <p:cNvSpPr txBox="1"/>
          <p:nvPr/>
        </p:nvSpPr>
        <p:spPr>
          <a:xfrm>
            <a:off x="214282" y="1000108"/>
            <a:ext cx="8715436" cy="830997"/>
          </a:xfrm>
          <a:prstGeom prst="rect">
            <a:avLst/>
          </a:prstGeom>
          <a:noFill/>
        </p:spPr>
        <p:txBody>
          <a:bodyPr wrap="square" rtlCol="0">
            <a:spAutoFit/>
          </a:bodyPr>
          <a:lstStyle/>
          <a:p>
            <a:pPr algn="just"/>
            <a:r>
              <a:rPr lang="es-MX" sz="1600" dirty="0" smtClean="0">
                <a:solidFill>
                  <a:srgbClr val="002060"/>
                </a:solidFill>
                <a:latin typeface="Candara" pitchFamily="34" charset="0"/>
              </a:rPr>
              <a:t>Con la participación de cuarenta profesores de educación media superior y superior inició el Programa de Formación de Tutores periodo Febrero-Mayo 2011 de la Universidad Autónoma de Yucatán.</a:t>
            </a:r>
            <a:endParaRPr lang="es-ES" sz="2400" dirty="0" smtClean="0">
              <a:solidFill>
                <a:srgbClr val="002060"/>
              </a:solidFill>
              <a:latin typeface="Candara" pitchFamily="34" charset="0"/>
            </a:endParaRPr>
          </a:p>
        </p:txBody>
      </p:sp>
      <p:sp>
        <p:nvSpPr>
          <p:cNvPr id="10" name="9 CuadroTexto"/>
          <p:cNvSpPr txBox="1"/>
          <p:nvPr/>
        </p:nvSpPr>
        <p:spPr>
          <a:xfrm>
            <a:off x="214282" y="1500174"/>
            <a:ext cx="8715436" cy="4031873"/>
          </a:xfrm>
          <a:prstGeom prst="rect">
            <a:avLst/>
          </a:prstGeom>
          <a:noFill/>
        </p:spPr>
        <p:txBody>
          <a:bodyPr wrap="square" rtlCol="0">
            <a:spAutoFit/>
          </a:bodyPr>
          <a:lstStyle/>
          <a:p>
            <a:pPr algn="just"/>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El Sistema Institucional de Tutorías (SIT) participará con un módulo de información para                estudiantes del sistema universitario y de otros subsistemas de Educación Media Superior dentro de la Feria Vocacional de la Muestra Universitaria de Alternativas Profesionales (MUAP 2011) a realizarse este 17 y 18 de febrero con la finalidad de  proporcionar a los estudiantes del NMS del estado, un espacio de vinculación con las diferentes áreas vocacionales a las que puede dirigir sus metas profesionales y además ofrecer actividades complementarias que apoyen su proceso de elección vocacional y su formación integral. Mayor información en </a:t>
            </a:r>
            <a:r>
              <a:rPr lang="es-MX" sz="1600" dirty="0" smtClean="0">
                <a:solidFill>
                  <a:srgbClr val="002060"/>
                </a:solidFill>
                <a:latin typeface="Candara" pitchFamily="34" charset="0"/>
                <a:hlinkClick r:id="rId5"/>
              </a:rPr>
              <a:t>www.uady.mx</a:t>
            </a:r>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 </a:t>
            </a:r>
          </a:p>
          <a:p>
            <a:pPr algn="just"/>
            <a:r>
              <a:rPr lang="es-MX" sz="1600" dirty="0" smtClean="0">
                <a:solidFill>
                  <a:srgbClr val="002060"/>
                </a:solidFill>
                <a:latin typeface="Candara" pitchFamily="34" charset="0"/>
              </a:rPr>
              <a:t>Del 01 de junio del 2010 al 10 de febrero del 2011, un total de 1731 han contestado el Instrumento de Hábitos de Estudio dirigido a estudiantes de nuevo ingreso a la universidad, la liga de acceso es </a:t>
            </a:r>
            <a:r>
              <a:rPr lang="es-MX" sz="1600" dirty="0" smtClean="0">
                <a:solidFill>
                  <a:srgbClr val="002060"/>
                </a:solidFill>
                <a:latin typeface="Candara" pitchFamily="34" charset="0"/>
                <a:hlinkClick r:id="rId6"/>
              </a:rPr>
              <a:t>http://www.cges.uady.mx/tutoria/sit2010/principal/ingreso.php</a:t>
            </a:r>
            <a:r>
              <a:rPr lang="es-MX" sz="1600" dirty="0" smtClean="0">
                <a:solidFill>
                  <a:srgbClr val="002060"/>
                </a:solidFill>
                <a:latin typeface="Candara" pitchFamily="34" charset="0"/>
              </a:rPr>
              <a:t>  </a:t>
            </a:r>
          </a:p>
          <a:p>
            <a:pPr algn="just"/>
            <a:endParaRPr lang="es-MX" sz="1600" dirty="0" smtClean="0">
              <a:solidFill>
                <a:srgbClr val="002060"/>
              </a:solidFill>
              <a:latin typeface="Candara" pitchFamily="34" charset="0"/>
            </a:endParaRPr>
          </a:p>
          <a:p>
            <a:endParaRPr lang="es-MX" sz="2400" dirty="0" smtClean="0">
              <a:solidFill>
                <a:srgbClr val="002060"/>
              </a:solidFill>
              <a:latin typeface="Candara" pitchFamily="34" charset="0"/>
            </a:endParaRPr>
          </a:p>
          <a:p>
            <a:pPr algn="just"/>
            <a:endParaRPr lang="es-ES" sz="2400" dirty="0" smtClean="0">
              <a:solidFill>
                <a:srgbClr val="002060"/>
              </a:solidFill>
              <a:latin typeface="Candara" pitchFamily="34" charset="0"/>
            </a:endParaRPr>
          </a:p>
        </p:txBody>
      </p:sp>
      <p:sp>
        <p:nvSpPr>
          <p:cNvPr id="11" name="10 CuadroTexto"/>
          <p:cNvSpPr txBox="1"/>
          <p:nvPr/>
        </p:nvSpPr>
        <p:spPr>
          <a:xfrm>
            <a:off x="214282" y="4303455"/>
            <a:ext cx="8643998" cy="2554545"/>
          </a:xfrm>
          <a:prstGeom prst="rect">
            <a:avLst/>
          </a:prstGeom>
          <a:noFill/>
        </p:spPr>
        <p:txBody>
          <a:bodyPr wrap="square" rtlCol="0">
            <a:spAutoFit/>
          </a:bodyPr>
          <a:lstStyle/>
          <a:p>
            <a:pPr algn="just"/>
            <a:endParaRPr lang="es-MX" sz="1600" dirty="0" smtClean="0">
              <a:solidFill>
                <a:srgbClr val="002060"/>
              </a:solidFill>
              <a:latin typeface="Candara" pitchFamily="34" charset="0"/>
            </a:endParaRPr>
          </a:p>
          <a:p>
            <a:pPr algn="just"/>
            <a:r>
              <a:rPr lang="es-MX" sz="1600" dirty="0" smtClean="0">
                <a:solidFill>
                  <a:srgbClr val="002060"/>
                </a:solidFill>
                <a:latin typeface="Candara" pitchFamily="34" charset="0"/>
              </a:rPr>
              <a:t>El 18, 19, 25 y 26 de marzo se llevará acabo un curso-taller denominado </a:t>
            </a:r>
            <a:r>
              <a:rPr lang="en-US" sz="1600" dirty="0" smtClean="0">
                <a:solidFill>
                  <a:srgbClr val="002060"/>
                </a:solidFill>
                <a:latin typeface="Candara" pitchFamily="34" charset="0"/>
              </a:rPr>
              <a:t>“</a:t>
            </a:r>
            <a:r>
              <a:rPr lang="es-MX" sz="1600" dirty="0" err="1" smtClean="0">
                <a:solidFill>
                  <a:srgbClr val="002060"/>
                </a:solidFill>
                <a:latin typeface="Candara" pitchFamily="34" charset="0"/>
              </a:rPr>
              <a:t>Coaching</a:t>
            </a:r>
            <a:r>
              <a:rPr lang="es-MX" sz="1600" dirty="0" smtClean="0">
                <a:solidFill>
                  <a:srgbClr val="002060"/>
                </a:solidFill>
                <a:latin typeface="Candara" pitchFamily="34" charset="0"/>
              </a:rPr>
              <a:t> para Tutores</a:t>
            </a:r>
            <a:r>
              <a:rPr lang="en-US" sz="1600" dirty="0" smtClean="0">
                <a:solidFill>
                  <a:srgbClr val="002060"/>
                </a:solidFill>
                <a:latin typeface="Candara" pitchFamily="34" charset="0"/>
              </a:rPr>
              <a:t>”</a:t>
            </a:r>
            <a:r>
              <a:rPr lang="es-MX" sz="1600" dirty="0" smtClean="0">
                <a:solidFill>
                  <a:srgbClr val="002060"/>
                </a:solidFill>
                <a:latin typeface="Candara" pitchFamily="34" charset="0"/>
              </a:rPr>
              <a:t>en el Campus Tizimín, dirigido a tutores pares (estudiantes de semestres avanzados que dan tutoría a estudiantes de los primeros semestres) cuyo objetivo es comprender y emplear las actitudes y herramientas del </a:t>
            </a:r>
            <a:r>
              <a:rPr lang="es-MX" sz="1600" dirty="0" err="1" smtClean="0">
                <a:solidFill>
                  <a:srgbClr val="002060"/>
                </a:solidFill>
                <a:latin typeface="Candara" pitchFamily="34" charset="0"/>
              </a:rPr>
              <a:t>Coaching</a:t>
            </a:r>
            <a:r>
              <a:rPr lang="es-MX" sz="1600" dirty="0" smtClean="0">
                <a:solidFill>
                  <a:srgbClr val="002060"/>
                </a:solidFill>
                <a:latin typeface="Candara" pitchFamily="34" charset="0"/>
              </a:rPr>
              <a:t> para renovar  una energía hacía su propia transformación y a su vez, aplicarla para mejorar su liderazgo en las tutorías con los estudiantes ya sea en forma individual y/o grupal, impartido por la Mtra. </a:t>
            </a:r>
            <a:r>
              <a:rPr lang="es-MX" sz="1600" dirty="0" err="1" smtClean="0">
                <a:solidFill>
                  <a:srgbClr val="002060"/>
                </a:solidFill>
                <a:latin typeface="Candara" pitchFamily="34" charset="0"/>
              </a:rPr>
              <a:t>Nelda</a:t>
            </a:r>
            <a:r>
              <a:rPr lang="es-MX" sz="1600" dirty="0" smtClean="0">
                <a:solidFill>
                  <a:srgbClr val="002060"/>
                </a:solidFill>
                <a:latin typeface="Candara" pitchFamily="34" charset="0"/>
              </a:rPr>
              <a:t> Eugenia Herrera Vidal. </a:t>
            </a:r>
          </a:p>
          <a:p>
            <a:endParaRPr lang="es-MX" sz="2400" dirty="0" smtClean="0">
              <a:solidFill>
                <a:srgbClr val="002060"/>
              </a:solidFill>
              <a:latin typeface="Candara" pitchFamily="34" charset="0"/>
            </a:endParaRPr>
          </a:p>
          <a:p>
            <a:pPr algn="just"/>
            <a:endParaRPr lang="es-ES" sz="24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3"/>
          <a:stretch>
            <a:fillRect/>
          </a:stretch>
        </p:blipFill>
        <p:spPr>
          <a:xfrm>
            <a:off x="0" y="0"/>
            <a:ext cx="9144000" cy="6858000"/>
          </a:xfrm>
          <a:prstGeom prst="rect">
            <a:avLst/>
          </a:prstGeom>
        </p:spPr>
      </p:pic>
      <p:grpSp>
        <p:nvGrpSpPr>
          <p:cNvPr id="2" name="16 Grupo"/>
          <p:cNvGrpSpPr/>
          <p:nvPr/>
        </p:nvGrpSpPr>
        <p:grpSpPr>
          <a:xfrm>
            <a:off x="0" y="6143644"/>
            <a:ext cx="9144000" cy="666902"/>
            <a:chOff x="302353" y="8491214"/>
            <a:chExt cx="6143644" cy="589514"/>
          </a:xfrm>
        </p:grpSpPr>
        <p:pic>
          <p:nvPicPr>
            <p:cNvPr id="18" name="17 Imagen" descr="1.png"/>
            <p:cNvPicPr>
              <a:picLocks noChangeAspect="1"/>
            </p:cNvPicPr>
            <p:nvPr/>
          </p:nvPicPr>
          <p:blipFill>
            <a:blip r:embed="rId4"/>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5" cstate="print"/>
            <a:stretch>
              <a:fillRect/>
            </a:stretch>
          </p:blipFill>
          <p:spPr>
            <a:xfrm>
              <a:off x="2739310" y="8491214"/>
              <a:ext cx="1309634" cy="589514"/>
            </a:xfrm>
            <a:prstGeom prst="rect">
              <a:avLst/>
            </a:prstGeom>
          </p:spPr>
        </p:pic>
      </p:grpSp>
      <p:sp>
        <p:nvSpPr>
          <p:cNvPr id="30" name="29 Rectángulo"/>
          <p:cNvSpPr/>
          <p:nvPr/>
        </p:nvSpPr>
        <p:spPr>
          <a:xfrm>
            <a:off x="0"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  </a:t>
            </a:r>
            <a:r>
              <a:rPr lang="es-ES" sz="8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Tips</a:t>
            </a:r>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9" name="8 CuadroTexto"/>
          <p:cNvSpPr txBox="1"/>
          <p:nvPr/>
        </p:nvSpPr>
        <p:spPr>
          <a:xfrm>
            <a:off x="357158" y="1214422"/>
            <a:ext cx="8643966" cy="5016758"/>
          </a:xfrm>
          <a:prstGeom prst="rect">
            <a:avLst/>
          </a:prstGeom>
          <a:noFill/>
        </p:spPr>
        <p:txBody>
          <a:bodyPr wrap="square" rtlCol="0">
            <a:spAutoFit/>
          </a:bodyPr>
          <a:lstStyle/>
          <a:p>
            <a:pPr algn="just"/>
            <a:r>
              <a:rPr lang="es-MX" sz="1600" b="1" dirty="0" smtClean="0">
                <a:solidFill>
                  <a:srgbClr val="002060"/>
                </a:solidFill>
                <a:latin typeface="Candara" pitchFamily="34" charset="0"/>
              </a:rPr>
              <a:t>Mito 5.- La tutoría es una moda, ya pasará</a:t>
            </a:r>
          </a:p>
          <a:p>
            <a:pPr algn="just"/>
            <a:r>
              <a:rPr lang="es-MX" sz="1600" b="1" dirty="0" smtClean="0">
                <a:solidFill>
                  <a:srgbClr val="002060"/>
                </a:solidFill>
                <a:latin typeface="Candara" pitchFamily="34" charset="0"/>
              </a:rPr>
              <a:t>Tutorado.- </a:t>
            </a:r>
            <a:r>
              <a:rPr lang="es-MX" sz="1600" dirty="0" smtClean="0">
                <a:solidFill>
                  <a:srgbClr val="002060"/>
                </a:solidFill>
                <a:latin typeface="Candara" pitchFamily="34" charset="0"/>
              </a:rPr>
              <a:t>Cuando una herramienta o recurso da resultado es difícil que se le pueda llamar una moda.  Es  perfectible  pero  no necesariamente es </a:t>
            </a:r>
            <a:r>
              <a:rPr lang="es-MX" sz="1600" dirty="0" smtClean="0">
                <a:solidFill>
                  <a:srgbClr val="002060"/>
                </a:solidFill>
                <a:latin typeface="Candara" pitchFamily="34" charset="0"/>
              </a:rPr>
              <a:t>algo </a:t>
            </a:r>
            <a:r>
              <a:rPr lang="es-MX" sz="1600" dirty="0" smtClean="0">
                <a:solidFill>
                  <a:srgbClr val="002060"/>
                </a:solidFill>
                <a:latin typeface="Candara" pitchFamily="34" charset="0"/>
              </a:rPr>
              <a:t>que </a:t>
            </a:r>
            <a:r>
              <a:rPr lang="es-MX" sz="1600" dirty="0" smtClean="0">
                <a:solidFill>
                  <a:srgbClr val="002060"/>
                </a:solidFill>
                <a:latin typeface="Candara" pitchFamily="34" charset="0"/>
              </a:rPr>
              <a:t>dependa de la popularidad. Se estableció para ayudarte a mejorar tu desempeño académico, terminar tus estudios en los tiempos establecidos según los programas educativos y aumentar las probabilidades de titularte en tiempo y forma. ¡ Aprovéchala </a:t>
            </a:r>
            <a:r>
              <a:rPr lang="es-MX" sz="1600" dirty="0" smtClean="0">
                <a:solidFill>
                  <a:srgbClr val="002060"/>
                </a:solidFill>
                <a:latin typeface="Candara" pitchFamily="34" charset="0"/>
              </a:rPr>
              <a:t>!</a:t>
            </a:r>
            <a:endParaRPr lang="es-MX" sz="1600" dirty="0" smtClean="0">
              <a:solidFill>
                <a:srgbClr val="002060"/>
              </a:solidFill>
              <a:latin typeface="Candara" pitchFamily="34" charset="0"/>
            </a:endParaRPr>
          </a:p>
          <a:p>
            <a:pPr algn="just"/>
            <a:r>
              <a:rPr lang="es-MX" sz="1600" b="1" dirty="0" smtClean="0">
                <a:solidFill>
                  <a:srgbClr val="002060"/>
                </a:solidFill>
                <a:latin typeface="Candara" pitchFamily="34" charset="0"/>
              </a:rPr>
              <a:t>Tutor.- </a:t>
            </a:r>
            <a:r>
              <a:rPr lang="es-MX" sz="1600" dirty="0" smtClean="0">
                <a:solidFill>
                  <a:srgbClr val="002060"/>
                </a:solidFill>
                <a:latin typeface="Candara" pitchFamily="34" charset="0"/>
              </a:rPr>
              <a:t>Las instituciones de Educación Media Superior y Superior, han encontrado en la tutoría un recurso, no es una moda sino una herramienta que contribuye a disminuir los índices de rezago, reprobación y deserción estudiantil, además de contribuir a la formación integral y humanista de los estudiantes. </a:t>
            </a:r>
          </a:p>
          <a:p>
            <a:pPr algn="just"/>
            <a:endParaRPr lang="es-MX" sz="1600" dirty="0" smtClean="0">
              <a:solidFill>
                <a:srgbClr val="002060"/>
              </a:solidFill>
              <a:latin typeface="Candara" pitchFamily="34" charset="0"/>
            </a:endParaRPr>
          </a:p>
          <a:p>
            <a:pPr algn="just"/>
            <a:r>
              <a:rPr lang="es-MX" sz="1600" b="1" dirty="0" smtClean="0">
                <a:solidFill>
                  <a:srgbClr val="002060"/>
                </a:solidFill>
                <a:latin typeface="Candara" pitchFamily="34" charset="0"/>
              </a:rPr>
              <a:t>Mito 6.- No creo en la tutoría</a:t>
            </a:r>
          </a:p>
          <a:p>
            <a:pPr algn="just"/>
            <a:r>
              <a:rPr lang="es-MX" sz="1600" b="1" dirty="0" smtClean="0">
                <a:solidFill>
                  <a:srgbClr val="002060"/>
                </a:solidFill>
                <a:latin typeface="Candara" pitchFamily="34" charset="0"/>
              </a:rPr>
              <a:t>Tutorado.- </a:t>
            </a:r>
            <a:r>
              <a:rPr lang="es-MX" sz="1600" dirty="0" smtClean="0">
                <a:solidFill>
                  <a:srgbClr val="002060"/>
                </a:solidFill>
                <a:latin typeface="Candara" pitchFamily="34" charset="0"/>
              </a:rPr>
              <a:t>La tutoría no es algo en lo que tengamos que creer. Es un recurso del que podemos echar mano para mejorar el desempeño escolar. Si bien es cierto, que no podemos resolver todos los problemas escolares, si es un buen apoyo para los tiempos de dudas, incertidumbre, desmotivación y tiempos difíciles por los que puedes pasar como estudiante</a:t>
            </a:r>
            <a:r>
              <a:rPr lang="es-MX" sz="1600" dirty="0" smtClean="0">
                <a:solidFill>
                  <a:srgbClr val="002060"/>
                </a:solidFill>
                <a:latin typeface="Candara" pitchFamily="34" charset="0"/>
              </a:rPr>
              <a:t>.</a:t>
            </a:r>
            <a:endParaRPr lang="es-MX" sz="1600" dirty="0" smtClean="0">
              <a:solidFill>
                <a:srgbClr val="002060"/>
              </a:solidFill>
              <a:latin typeface="Candara" pitchFamily="34" charset="0"/>
            </a:endParaRPr>
          </a:p>
          <a:p>
            <a:pPr algn="just"/>
            <a:r>
              <a:rPr lang="es-MX" sz="1600" b="1" dirty="0" smtClean="0">
                <a:solidFill>
                  <a:srgbClr val="002060"/>
                </a:solidFill>
                <a:latin typeface="Candara" pitchFamily="34" charset="0"/>
              </a:rPr>
              <a:t>Tutor.-  </a:t>
            </a:r>
            <a:r>
              <a:rPr lang="es-MX" sz="1600" dirty="0" smtClean="0">
                <a:solidFill>
                  <a:srgbClr val="002060"/>
                </a:solidFill>
                <a:latin typeface="Candara" pitchFamily="34" charset="0"/>
              </a:rPr>
              <a:t>Ante la masificación de la educación, derivada en grandes grupos dentro del aula, la tutoría resulta ser una oportunidad para brindar una atención más personalizada a los estudiantes, impactar sobre ellos y formarlos más integralmente, tanto en el ámbito académico como el profesional y personal. ¡Tú tutor puedes hacer una diferencia en la trayectoria de un estudiante!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0"/>
            <a:ext cx="9144000" cy="6858000"/>
          </a:xfrm>
          <a:prstGeom prst="rect">
            <a:avLst/>
          </a:prstGeom>
        </p:spPr>
      </p:pic>
      <p:grpSp>
        <p:nvGrpSpPr>
          <p:cNvPr id="2" name="16 Grupo"/>
          <p:cNvGrpSpPr/>
          <p:nvPr/>
        </p:nvGrpSpPr>
        <p:grpSpPr>
          <a:xfrm>
            <a:off x="0" y="6143644"/>
            <a:ext cx="9144000"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9" name="8 CuadroTexto"/>
          <p:cNvSpPr txBox="1"/>
          <p:nvPr/>
        </p:nvSpPr>
        <p:spPr>
          <a:xfrm>
            <a:off x="285720" y="500042"/>
            <a:ext cx="5429288" cy="4524315"/>
          </a:xfrm>
          <a:prstGeom prst="rect">
            <a:avLst/>
          </a:prstGeom>
          <a:noFill/>
        </p:spPr>
        <p:txBody>
          <a:bodyPr wrap="square" rtlCol="0">
            <a:spAutoFit/>
          </a:bodyPr>
          <a:lstStyle/>
          <a:p>
            <a:pPr algn="just"/>
            <a:r>
              <a:rPr lang="es-MX" sz="1600" b="1" dirty="0" smtClean="0">
                <a:solidFill>
                  <a:srgbClr val="002060"/>
                </a:solidFill>
                <a:latin typeface="Candara" pitchFamily="34" charset="0"/>
              </a:rPr>
              <a:t>Mito 7.- Visitaré a mi tutor cuando tenga algún problema</a:t>
            </a:r>
          </a:p>
          <a:p>
            <a:pPr algn="just"/>
            <a:r>
              <a:rPr lang="es-MX" sz="1600" b="1" dirty="0" smtClean="0">
                <a:solidFill>
                  <a:srgbClr val="002060"/>
                </a:solidFill>
                <a:latin typeface="Candara" pitchFamily="34" charset="0"/>
              </a:rPr>
              <a:t>Tutorado.- </a:t>
            </a:r>
            <a:r>
              <a:rPr lang="es-MX" sz="1600" dirty="0" smtClean="0">
                <a:solidFill>
                  <a:srgbClr val="002060"/>
                </a:solidFill>
                <a:latin typeface="Candara" pitchFamily="34" charset="0"/>
              </a:rPr>
              <a:t>La recomendación es visitar a tu tutor antes de tener problemas para que puedas evitarlos. Es mejor la medicina preventiva que la correctiva. Con la segunda puedes sufrir, con la primera puedes evitar el problema. Visita a tu tutor antes de tener problemas.</a:t>
            </a:r>
          </a:p>
          <a:p>
            <a:pPr algn="just"/>
            <a:endParaRPr lang="es-MX" sz="1600" b="1" dirty="0" smtClean="0">
              <a:solidFill>
                <a:srgbClr val="002060"/>
              </a:solidFill>
              <a:latin typeface="Candara" pitchFamily="34" charset="0"/>
            </a:endParaRPr>
          </a:p>
          <a:p>
            <a:pPr algn="just"/>
            <a:r>
              <a:rPr lang="es-MX" sz="1600" b="1" dirty="0" smtClean="0">
                <a:solidFill>
                  <a:srgbClr val="002060"/>
                </a:solidFill>
                <a:latin typeface="Candara" pitchFamily="34" charset="0"/>
              </a:rPr>
              <a:t>Tutor.- </a:t>
            </a:r>
            <a:r>
              <a:rPr lang="es-MX" sz="1600" dirty="0" smtClean="0">
                <a:solidFill>
                  <a:srgbClr val="002060"/>
                </a:solidFill>
                <a:latin typeface="Candara" pitchFamily="34" charset="0"/>
              </a:rPr>
              <a:t>La tutoría busca en gran medida el prevenir, más que el remediar. Si puedes detectar alguna situación problemática que afecte el rendimiento académico de tus tutorados, abórdala, siempre y cuando estés consciente de tus limitaciones y fortalezas para tratarlo. Incita a tus tutorados a ir a sus tutorías independientemente de que ellos o tú consideren la existencia de algún problema. También las buenas noticias son dignas de ser platicadas en tus sesiones de Tutoría.</a:t>
            </a:r>
          </a:p>
          <a:p>
            <a:pPr algn="just"/>
            <a:r>
              <a:rPr lang="es-MX" sz="1600" dirty="0" smtClean="0"/>
              <a:t> </a:t>
            </a:r>
          </a:p>
          <a:p>
            <a:pPr algn="just"/>
            <a:r>
              <a:rPr lang="es-MX" sz="1600" dirty="0" smtClean="0">
                <a:solidFill>
                  <a:srgbClr val="002060"/>
                </a:solidFill>
                <a:latin typeface="Candara" pitchFamily="34" charset="0"/>
              </a:rPr>
              <a:t> </a:t>
            </a:r>
            <a:endParaRPr lang="es-ES" sz="24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31 Imagen" descr="template_internal.jpg"/>
          <p:cNvPicPr>
            <a:picLocks noChangeAspect="1"/>
          </p:cNvPicPr>
          <p:nvPr/>
        </p:nvPicPr>
        <p:blipFill>
          <a:blip r:embed="rId2"/>
          <a:stretch>
            <a:fillRect/>
          </a:stretch>
        </p:blipFill>
        <p:spPr>
          <a:xfrm>
            <a:off x="0" y="11502"/>
            <a:ext cx="9144000" cy="6858000"/>
          </a:xfrm>
          <a:prstGeom prst="rect">
            <a:avLst/>
          </a:prstGeom>
        </p:spPr>
      </p:pic>
      <p:grpSp>
        <p:nvGrpSpPr>
          <p:cNvPr id="2" name="16 Grupo"/>
          <p:cNvGrpSpPr/>
          <p:nvPr/>
        </p:nvGrpSpPr>
        <p:grpSpPr>
          <a:xfrm>
            <a:off x="0" y="6191098"/>
            <a:ext cx="9144000" cy="666902"/>
            <a:chOff x="302353" y="8491214"/>
            <a:chExt cx="6143644" cy="589514"/>
          </a:xfrm>
        </p:grpSpPr>
        <p:pic>
          <p:nvPicPr>
            <p:cNvPr id="18" name="17 Imagen" descr="1.png"/>
            <p:cNvPicPr>
              <a:picLocks noChangeAspect="1"/>
            </p:cNvPicPr>
            <p:nvPr/>
          </p:nvPicPr>
          <p:blipFill>
            <a:blip r:embed="rId3"/>
            <a:stretch>
              <a:fillRect/>
            </a:stretch>
          </p:blipFill>
          <p:spPr>
            <a:xfrm>
              <a:off x="302353" y="8720342"/>
              <a:ext cx="6143644" cy="104688"/>
            </a:xfrm>
            <a:prstGeom prst="rect">
              <a:avLst/>
            </a:prstGeom>
          </p:spPr>
        </p:pic>
        <p:pic>
          <p:nvPicPr>
            <p:cNvPr id="19" name="18 Imagen" descr="Captura.PNG"/>
            <p:cNvPicPr>
              <a:picLocks noChangeAspect="1"/>
            </p:cNvPicPr>
            <p:nvPr/>
          </p:nvPicPr>
          <p:blipFill>
            <a:blip r:embed="rId4" cstate="print"/>
            <a:stretch>
              <a:fillRect/>
            </a:stretch>
          </p:blipFill>
          <p:spPr>
            <a:xfrm>
              <a:off x="2739310" y="8491214"/>
              <a:ext cx="1309634" cy="589514"/>
            </a:xfrm>
            <a:prstGeom prst="rect">
              <a:avLst/>
            </a:prstGeom>
          </p:spPr>
        </p:pic>
      </p:grpSp>
      <p:sp>
        <p:nvSpPr>
          <p:cNvPr id="30" name="29 Rectángulo"/>
          <p:cNvSpPr/>
          <p:nvPr/>
        </p:nvSpPr>
        <p:spPr>
          <a:xfrm>
            <a:off x="285720" y="0"/>
            <a:ext cx="5572132" cy="1323439"/>
          </a:xfrm>
          <a:prstGeom prst="rect">
            <a:avLst/>
          </a:prstGeom>
          <a:noFill/>
        </p:spPr>
        <p:txBody>
          <a:bodyPr wrap="square" lIns="91440" tIns="45720" rIns="91440" bIns="45720">
            <a:spAutoFit/>
          </a:bodyPr>
          <a:lstStyle/>
          <a:p>
            <a:r>
              <a:rPr lang="es-ES" sz="8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rPr>
              <a:t>Canalización  </a:t>
            </a:r>
            <a:endParaRPr lang="es-ES"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mienne" pitchFamily="82" charset="0"/>
              <a:cs typeface="Angsana New" pitchFamily="18" charset="-34"/>
            </a:endParaRPr>
          </a:p>
        </p:txBody>
      </p:sp>
      <p:sp>
        <p:nvSpPr>
          <p:cNvPr id="8" name="7 CuadroTexto"/>
          <p:cNvSpPr txBox="1"/>
          <p:nvPr/>
        </p:nvSpPr>
        <p:spPr>
          <a:xfrm>
            <a:off x="214282" y="-299800"/>
            <a:ext cx="8643998" cy="7248138"/>
          </a:xfrm>
          <a:prstGeom prst="rect">
            <a:avLst/>
          </a:prstGeom>
          <a:noFill/>
        </p:spPr>
        <p:txBody>
          <a:bodyPr wrap="square" rtlCol="0">
            <a:spAutoFit/>
          </a:bodyPr>
          <a:lstStyle/>
          <a:p>
            <a:pPr algn="r"/>
            <a:r>
              <a:rPr lang="es-MX" sz="1400" b="1" dirty="0" smtClean="0">
                <a:solidFill>
                  <a:schemeClr val="tx1">
                    <a:lumMod val="95000"/>
                    <a:lumOff val="5000"/>
                  </a:schemeClr>
                </a:solidFill>
                <a:latin typeface="Candara" pitchFamily="34" charset="0"/>
              </a:rPr>
              <a:t/>
            </a:r>
            <a:br>
              <a:rPr lang="es-MX" sz="1400" b="1" dirty="0" smtClean="0">
                <a:solidFill>
                  <a:schemeClr val="tx1">
                    <a:lumMod val="95000"/>
                    <a:lumOff val="5000"/>
                  </a:schemeClr>
                </a:solidFill>
                <a:latin typeface="Candara" pitchFamily="34" charset="0"/>
              </a:rPr>
            </a:br>
            <a:r>
              <a:rPr lang="es-MX" sz="1400" b="1" dirty="0" smtClean="0">
                <a:solidFill>
                  <a:schemeClr val="tx1">
                    <a:lumMod val="95000"/>
                    <a:lumOff val="5000"/>
                  </a:schemeClr>
                </a:solidFill>
                <a:latin typeface="Candara" pitchFamily="34" charset="0"/>
              </a:rPr>
              <a:t>                                                                                              </a:t>
            </a:r>
          </a:p>
          <a:p>
            <a:pPr algn="r"/>
            <a:endParaRPr lang="es-MX" sz="1600" b="1" cap="all" dirty="0" smtClean="0"/>
          </a:p>
          <a:p>
            <a:pPr algn="r"/>
            <a:r>
              <a:rPr lang="es-MX" sz="1600" b="1" cap="all" dirty="0" smtClean="0"/>
              <a:t>¿A qué se refiere la canalización </a:t>
            </a:r>
            <a:br>
              <a:rPr lang="es-MX" sz="1600" b="1" cap="all" dirty="0" smtClean="0"/>
            </a:br>
            <a:r>
              <a:rPr lang="es-MX" sz="1600" b="1" cap="all" dirty="0" smtClean="0"/>
              <a:t>dentro de la actividad tutorial</a:t>
            </a:r>
            <a:r>
              <a:rPr lang="es-MX" sz="1400" b="1" cap="all" dirty="0" smtClean="0"/>
              <a:t>? </a:t>
            </a:r>
            <a:r>
              <a:rPr lang="es-MX" sz="1400" b="1" cap="all" dirty="0" smtClean="0">
                <a:solidFill>
                  <a:schemeClr val="tx1">
                    <a:lumMod val="95000"/>
                    <a:lumOff val="5000"/>
                  </a:schemeClr>
                </a:solidFill>
                <a:latin typeface="Candara" pitchFamily="34" charset="0"/>
              </a:rPr>
              <a:t/>
            </a:r>
            <a:br>
              <a:rPr lang="es-MX" sz="1400" b="1" cap="all" dirty="0" smtClean="0">
                <a:solidFill>
                  <a:schemeClr val="tx1">
                    <a:lumMod val="95000"/>
                    <a:lumOff val="5000"/>
                  </a:schemeClr>
                </a:solidFill>
                <a:latin typeface="Candara" pitchFamily="34" charset="0"/>
              </a:rPr>
            </a:br>
            <a:r>
              <a:rPr lang="es-MX" sz="1400" dirty="0" smtClean="0"/>
              <a:t> </a:t>
            </a:r>
            <a:r>
              <a:rPr lang="es-MX" sz="1400" dirty="0" err="1" smtClean="0"/>
              <a:t>Psic</a:t>
            </a:r>
            <a:r>
              <a:rPr lang="es-MX" sz="1400" dirty="0" smtClean="0"/>
              <a:t>. María Elena </a:t>
            </a:r>
            <a:r>
              <a:rPr lang="es-MX" sz="1400" dirty="0" err="1" smtClean="0"/>
              <a:t>Argáez</a:t>
            </a:r>
            <a:r>
              <a:rPr lang="es-MX" sz="1400" dirty="0" smtClean="0"/>
              <a:t> Castilla</a:t>
            </a:r>
          </a:p>
          <a:p>
            <a:pPr algn="r"/>
            <a:r>
              <a:rPr lang="es-MX" sz="1400" dirty="0" smtClean="0"/>
              <a:t>Sistema Institucional de Tutoría</a:t>
            </a:r>
          </a:p>
          <a:p>
            <a:pPr algn="r"/>
            <a:endParaRPr lang="es-MX" sz="1400" dirty="0" smtClean="0">
              <a:solidFill>
                <a:srgbClr val="002060"/>
              </a:solidFill>
              <a:latin typeface="Candara" pitchFamily="34" charset="0"/>
            </a:endParaRPr>
          </a:p>
          <a:p>
            <a:pPr algn="just"/>
            <a:r>
              <a:rPr lang="es-MX" sz="1400" dirty="0" smtClean="0">
                <a:solidFill>
                  <a:srgbClr val="002060"/>
                </a:solidFill>
                <a:latin typeface="Candara" pitchFamily="34" charset="0"/>
              </a:rPr>
              <a:t>En primera instancia, hay que partir de lo que entendemos por tutoría, es decir, ésta es una actividad de acompañamiento, en donde un profesor-tutor le brinda a un estudiante-tutorado apoyo y orientación en asuntos relacionados con su desempeño académico, mismos que influyen en su trayectoria escolar y que en la mayoría de las ocasiones representan un factor determinante para la permanencia del estudiante dentro del sistema educativo. En este sentido, el tutor atiende situaciones de índole académico como técnicas de estudio, el seguimiento de la carga académica del tutorado, cuestiones administrativas y de gestión propias de la dependencia, asesoría especifica en determinadas áreas disciplinarias, orientación en proyectos, tesis, trabajos de investigación, entre otras actividades, pero ¿qué sucede cuando dentro de este acompañamiento el tutor detecta  asuntos o situaciones que están fuera de los alcances académicos?, es decir, problemáticas de índole más personal que implican una mayor atención y por ende el apoyo profesional de otras áreas específicas en donde figura la presencia del psicólogo, orientador, pedagogo, médico u otro. Es aquí donde se hace referencia a la canalización dentro de la actividad tutorial, la cual se lleva acabo cuando se detectan en el tutorado problemáticas (físicas, psicológicas o sociales) que requieren un tipo de seguimiento que excede los recursos y funciones del tutor, en donde los involucrados, tutor y tutorado acuerdan en conjunto la instancia y el servicio que consideren más adecuados para abordar la problemática en cuestión y brindarle una posible solución. En este punto, se conduce al estudiante a encontrar vías alternas de fácil acceso donde pueda acudir y solicitar apoyo. Será importante la coordinación y vinculación que el tutor tenga con el Comité de Tutorías de la facultad, las autoridades educativas de la misma, además de algunos servicios y departamentos tanto internos como externos a los que se pueda recurrir para la canalización, haciendo énfasis en el manejo adecuado de la información que se filtre del tutorado entre estas instancias, puesto que en todo momento se debe de respetar y proteger la integridad del tutorado y la confidencialidad, características primordiales de la actividad tutorial.</a:t>
            </a:r>
          </a:p>
          <a:p>
            <a:pPr algn="just"/>
            <a:r>
              <a:rPr lang="es-MX" sz="1500" dirty="0" smtClean="0">
                <a:solidFill>
                  <a:srgbClr val="002060"/>
                </a:solidFill>
                <a:latin typeface="Candara" pitchFamily="34" charset="0"/>
              </a:rPr>
              <a:t/>
            </a:r>
            <a:br>
              <a:rPr lang="es-MX" sz="1500" dirty="0" smtClean="0">
                <a:solidFill>
                  <a:srgbClr val="002060"/>
                </a:solidFill>
                <a:latin typeface="Candara" pitchFamily="34" charset="0"/>
              </a:rPr>
            </a:br>
            <a:endParaRPr lang="es-MX" sz="1500" dirty="0" smtClean="0">
              <a:solidFill>
                <a:srgbClr val="002060"/>
              </a:solidFill>
              <a:latin typeface="Candara" pitchFamily="34" charset="0"/>
            </a:endParaRPr>
          </a:p>
          <a:p>
            <a:pPr algn="just"/>
            <a:endParaRPr lang="es-ES" sz="1500" dirty="0" smtClean="0">
              <a:solidFill>
                <a:srgbClr val="002060"/>
              </a:solidFill>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TotalTime>
  <Words>1029</Words>
  <Application>Microsoft Office PowerPoint</Application>
  <PresentationFormat>Presentación en pantalla (4:3)</PresentationFormat>
  <Paragraphs>171</Paragraphs>
  <Slides>15</Slides>
  <Notes>6</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fca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Gurbina</dc:creator>
  <cp:lastModifiedBy>User</cp:lastModifiedBy>
  <cp:revision>234</cp:revision>
  <dcterms:created xsi:type="dcterms:W3CDTF">2009-10-08T14:08:43Z</dcterms:created>
  <dcterms:modified xsi:type="dcterms:W3CDTF">2011-02-18T19:03:06Z</dcterms:modified>
</cp:coreProperties>
</file>